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7"/>
  </p:notesMasterIdLst>
  <p:sldIdLst>
    <p:sldId id="345" r:id="rId2"/>
    <p:sldId id="321" r:id="rId3"/>
    <p:sldId id="322" r:id="rId4"/>
    <p:sldId id="323" r:id="rId5"/>
    <p:sldId id="324" r:id="rId6"/>
    <p:sldId id="325" r:id="rId7"/>
    <p:sldId id="326" r:id="rId8"/>
    <p:sldId id="327" r:id="rId9"/>
    <p:sldId id="332" r:id="rId10"/>
    <p:sldId id="346" r:id="rId11"/>
    <p:sldId id="329" r:id="rId12"/>
    <p:sldId id="330" r:id="rId13"/>
    <p:sldId id="331" r:id="rId14"/>
    <p:sldId id="333" r:id="rId15"/>
    <p:sldId id="334" r:id="rId16"/>
    <p:sldId id="335" r:id="rId17"/>
    <p:sldId id="337" r:id="rId18"/>
    <p:sldId id="336" r:id="rId19"/>
    <p:sldId id="338" r:id="rId20"/>
    <p:sldId id="339" r:id="rId21"/>
    <p:sldId id="340" r:id="rId22"/>
    <p:sldId id="341" r:id="rId23"/>
    <p:sldId id="342" r:id="rId24"/>
    <p:sldId id="344" r:id="rId25"/>
    <p:sldId id="343" r:id="rId26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993" autoAdjust="0"/>
    <p:restoredTop sz="94646" autoAdjust="0"/>
  </p:normalViewPr>
  <p:slideViewPr>
    <p:cSldViewPr>
      <p:cViewPr varScale="1">
        <p:scale>
          <a:sx n="112" d="100"/>
          <a:sy n="112" d="100"/>
        </p:scale>
        <p:origin x="279" y="5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theme" Target="theme/theme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png"/></Relationships>
</file>

<file path=ppt/drawings/_rels/vmlDrawing7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png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FB31AF2-C3CC-4181-88C2-27C7E445B36A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29E4B6-A366-4EB7-BE41-DCAF986F12D4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036C55-EC3B-4C89-B8DC-92B4B1649965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57B989F-6975-4D82-87C8-272982F167E4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7C83D0B-18EB-4973-949A-6B38C660C0D2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AB8185-B59D-4E62-84C3-36DA626A895F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25046-EB15-4208-8F55-BAEFA9DDC7D2}" type="datetime1">
              <a:rPr lang="en-US" smtClean="0"/>
              <a:t>10/7/2020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3B36EE5-D8A2-49EF-A678-030267B6E590}" type="datetime1">
              <a:rPr lang="en-US" smtClean="0"/>
              <a:t>10/7/2020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4F84B-F70A-4023-A65D-A9110CE7E195}" type="datetime1">
              <a:rPr lang="en-US" smtClean="0"/>
              <a:t>10/7/2020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69FEB1-E506-4944-9279-47041ADD4818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072592-BF44-4615-8099-F6680AE79027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4BBCE0-CDEE-461F-B5F3-0315EBE8879D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5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6" Type="http://schemas.openxmlformats.org/officeDocument/2006/relationships/oleObject" Target="../embeddings/oleObject13.bin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9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8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6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oleObject" Target="../embeddings/oleObject7.bin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8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oleObject" Target="../embeddings/oleObject9.bin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4585" name="Acrobat Document" r:id="rId4" imgW="4790808" imgH="6162472" progId="AcroExch.Document.7">
                  <p:embed/>
                </p:oleObj>
              </mc:Choice>
              <mc:Fallback>
                <p:oleObj name="Acrobat Document" r:id="rId4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153400" y="381000"/>
            <a:ext cx="500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2d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CruiseController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097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Object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graphicFrame>
        <p:nvGraphicFramePr>
          <p:cNvPr id="9" name="Object 8"/>
          <p:cNvGraphicFramePr>
            <a:graphicFrameLocks noChangeAspect="1"/>
          </p:cNvGraphicFramePr>
          <p:nvPr/>
        </p:nvGraphicFramePr>
        <p:xfrm>
          <a:off x="228600" y="1905000"/>
          <a:ext cx="8698477" cy="3548063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0978" name="Acrobat Document" r:id="rId6" imgW="5067154" imgH="2066857" progId="AcroExch.Document.7">
                  <p:embed/>
                </p:oleObj>
              </mc:Choice>
              <mc:Fallback>
                <p:oleObj name="Acrobat Document" r:id="rId6" imgW="5067154" imgH="2066857" progId="AcroExch.Document.7">
                  <p:embed/>
                  <p:pic>
                    <p:nvPicPr>
                      <p:cNvPr id="0" name="Picture 4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7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28600" y="1905000"/>
                        <a:ext cx="8698477" cy="3548063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Tracking Speed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429000"/>
            <a:ext cx="8991600" cy="2362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Inputs: Events rotate and second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Output: current speed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Computes  the number of rotate events per second (see notes)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1828800" y="1524000"/>
            <a:ext cx="4280080" cy="1252954"/>
            <a:chOff x="-228600" y="3810000"/>
            <a:chExt cx="4280080" cy="1252954"/>
          </a:xfrm>
        </p:grpSpPr>
        <p:sp>
          <p:nvSpPr>
            <p:cNvPr id="9" name="Rectangle 8"/>
            <p:cNvSpPr/>
            <p:nvPr/>
          </p:nvSpPr>
          <p:spPr>
            <a:xfrm>
              <a:off x="1371600" y="4191000"/>
              <a:ext cx="1600200" cy="609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2971800" y="44958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609600" y="44196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-228600" y="4038600"/>
              <a:ext cx="12101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rotate</a:t>
              </a:r>
              <a:endParaRPr lang="en-US" sz="16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048000" y="4114800"/>
              <a:ext cx="1003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nat</a:t>
              </a:r>
              <a:r>
                <a:rPr lang="en-US" sz="1600" dirty="0" smtClean="0"/>
                <a:t> speed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371600" y="3810000"/>
              <a:ext cx="143391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MeasureSpeed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-228600" y="4724400"/>
              <a:ext cx="12920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second</a:t>
              </a:r>
              <a:endParaRPr lang="en-US" sz="1600" dirty="0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>
              <a:off x="609600" y="46482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0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Tracking Cruise Settings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2971800"/>
            <a:ext cx="8991600" cy="2971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Inputs from the driver: Commands to turn the cruise-control on/off and to increment/decrement desired cruising speed from driver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Input: Current speed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Output: Desired cruising speed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assumptions can we make about simultaneity of events?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Should we include safety checks to keep desired speed within bounds?</a:t>
            </a:r>
          </a:p>
        </p:txBody>
      </p:sp>
      <p:sp>
        <p:nvSpPr>
          <p:cNvPr id="9" name="Rectangle 8"/>
          <p:cNvSpPr/>
          <p:nvPr/>
        </p:nvSpPr>
        <p:spPr>
          <a:xfrm>
            <a:off x="3429000" y="1524000"/>
            <a:ext cx="1600200" cy="1447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029200" y="22860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7" name="Group 16"/>
          <p:cNvGrpSpPr/>
          <p:nvPr/>
        </p:nvGrpSpPr>
        <p:grpSpPr>
          <a:xfrm>
            <a:off x="1447800" y="1600200"/>
            <a:ext cx="1981200" cy="338554"/>
            <a:chOff x="1447800" y="1981200"/>
            <a:chExt cx="1981200" cy="338554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2667000" y="2150477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447800" y="1981200"/>
              <a:ext cx="11960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cruise</a:t>
              </a:r>
              <a:endParaRPr lang="en-US" sz="1600" dirty="0"/>
            </a:p>
          </p:txBody>
        </p:sp>
      </p:grpSp>
      <p:sp>
        <p:nvSpPr>
          <p:cNvPr id="13" name="TextBox 12"/>
          <p:cNvSpPr txBox="1"/>
          <p:nvPr/>
        </p:nvSpPr>
        <p:spPr>
          <a:xfrm>
            <a:off x="5181600" y="1905000"/>
            <a:ext cx="210782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event(</a:t>
            </a:r>
            <a:r>
              <a:rPr lang="en-US" sz="1600" dirty="0" err="1" smtClean="0"/>
              <a:t>nat</a:t>
            </a:r>
            <a:r>
              <a:rPr lang="en-US" sz="1600" dirty="0" smtClean="0"/>
              <a:t>) </a:t>
            </a:r>
            <a:r>
              <a:rPr lang="en-US" sz="1600" dirty="0" err="1" smtClean="0"/>
              <a:t>cruiseSpeed</a:t>
            </a:r>
            <a:endParaRPr lang="en-US" sz="1600" dirty="0"/>
          </a:p>
        </p:txBody>
      </p:sp>
      <p:sp>
        <p:nvSpPr>
          <p:cNvPr id="14" name="TextBox 13"/>
          <p:cNvSpPr txBox="1"/>
          <p:nvPr/>
        </p:nvSpPr>
        <p:spPr>
          <a:xfrm>
            <a:off x="3429000" y="1143000"/>
            <a:ext cx="9642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SetSpeed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1447800" y="1981200"/>
            <a:ext cx="1981200" cy="338554"/>
            <a:chOff x="1447800" y="1981200"/>
            <a:chExt cx="1981200" cy="338554"/>
          </a:xfrm>
        </p:grpSpPr>
        <p:cxnSp>
          <p:nvCxnSpPr>
            <p:cNvPr id="19" name="Straight Arrow Connector 18"/>
            <p:cNvCxnSpPr/>
            <p:nvPr/>
          </p:nvCxnSpPr>
          <p:spPr>
            <a:xfrm>
              <a:off x="2667000" y="2150477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/>
            <p:cNvSpPr txBox="1"/>
            <p:nvPr/>
          </p:nvSpPr>
          <p:spPr>
            <a:xfrm>
              <a:off x="1447800" y="1981200"/>
              <a:ext cx="1003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nat</a:t>
              </a:r>
              <a:r>
                <a:rPr lang="en-US" sz="1600" dirty="0" smtClean="0"/>
                <a:t> speed</a:t>
              </a:r>
              <a:endParaRPr lang="en-US" sz="1600" dirty="0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1447800" y="2286000"/>
            <a:ext cx="1981200" cy="338554"/>
            <a:chOff x="1447800" y="1981200"/>
            <a:chExt cx="1981200" cy="338554"/>
          </a:xfrm>
        </p:grpSpPr>
        <p:cxnSp>
          <p:nvCxnSpPr>
            <p:cNvPr id="22" name="Straight Arrow Connector 21"/>
            <p:cNvCxnSpPr/>
            <p:nvPr/>
          </p:nvCxnSpPr>
          <p:spPr>
            <a:xfrm>
              <a:off x="2667000" y="2150477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/>
            <p:cNvSpPr txBox="1"/>
            <p:nvPr/>
          </p:nvSpPr>
          <p:spPr>
            <a:xfrm>
              <a:off x="1447800" y="1981200"/>
              <a:ext cx="94115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inc</a:t>
              </a:r>
              <a:endParaRPr lang="en-US" sz="1600" dirty="0"/>
            </a:p>
          </p:txBody>
        </p:sp>
      </p:grpSp>
      <p:grpSp>
        <p:nvGrpSpPr>
          <p:cNvPr id="24" name="Group 23"/>
          <p:cNvGrpSpPr/>
          <p:nvPr/>
        </p:nvGrpSpPr>
        <p:grpSpPr>
          <a:xfrm>
            <a:off x="1447800" y="2590800"/>
            <a:ext cx="1981200" cy="338554"/>
            <a:chOff x="1447800" y="1981200"/>
            <a:chExt cx="1981200" cy="338554"/>
          </a:xfrm>
        </p:grpSpPr>
        <p:cxnSp>
          <p:nvCxnSpPr>
            <p:cNvPr id="25" name="Straight Arrow Connector 24"/>
            <p:cNvCxnSpPr/>
            <p:nvPr/>
          </p:nvCxnSpPr>
          <p:spPr>
            <a:xfrm>
              <a:off x="2667000" y="2150477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TextBox 25"/>
            <p:cNvSpPr txBox="1"/>
            <p:nvPr/>
          </p:nvSpPr>
          <p:spPr>
            <a:xfrm>
              <a:off x="1447800" y="1981200"/>
              <a:ext cx="99726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</a:t>
              </a:r>
              <a:r>
                <a:rPr lang="en-US" sz="1600" dirty="0" err="1" smtClean="0"/>
                <a:t>dec</a:t>
              </a:r>
              <a:endParaRPr lang="en-US" sz="16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Controlling Speed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276600"/>
            <a:ext cx="8991600" cy="2362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Inputs: Actual speed and desired speed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Output: Pressure on the throttle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Make actual speed equal to the desired speed (while maintaining key physical properties such as stability)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Design relies on theory of dynamical systems (Chapter 6)</a:t>
            </a:r>
          </a:p>
        </p:txBody>
      </p:sp>
      <p:grpSp>
        <p:nvGrpSpPr>
          <p:cNvPr id="3" name="Group 7"/>
          <p:cNvGrpSpPr/>
          <p:nvPr/>
        </p:nvGrpSpPr>
        <p:grpSpPr>
          <a:xfrm>
            <a:off x="1219200" y="1524000"/>
            <a:ext cx="5122821" cy="1252954"/>
            <a:chOff x="-838200" y="3810000"/>
            <a:chExt cx="5122821" cy="1252954"/>
          </a:xfrm>
        </p:grpSpPr>
        <p:sp>
          <p:nvSpPr>
            <p:cNvPr id="9" name="Rectangle 8"/>
            <p:cNvSpPr/>
            <p:nvPr/>
          </p:nvSpPr>
          <p:spPr>
            <a:xfrm>
              <a:off x="1371600" y="4191000"/>
              <a:ext cx="1600200" cy="609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2971800" y="44958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609600" y="44196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-228600" y="4038600"/>
              <a:ext cx="1003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nat</a:t>
              </a:r>
              <a:r>
                <a:rPr lang="en-US" sz="1600" dirty="0" smtClean="0"/>
                <a:t> speed</a:t>
              </a:r>
              <a:endParaRPr lang="en-US" sz="1600" dirty="0"/>
            </a:p>
          </p:txBody>
        </p:sp>
        <p:sp>
          <p:nvSpPr>
            <p:cNvPr id="14" name="TextBox 13"/>
            <p:cNvSpPr txBox="1"/>
            <p:nvPr/>
          </p:nvSpPr>
          <p:spPr>
            <a:xfrm>
              <a:off x="3048000" y="4114800"/>
              <a:ext cx="12366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event(real) F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1371600" y="3810000"/>
              <a:ext cx="1315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ControlSpeed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-838200" y="4724400"/>
              <a:ext cx="21078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event(</a:t>
              </a:r>
              <a:r>
                <a:rPr lang="en-US" sz="1600" dirty="0" err="1" smtClean="0"/>
                <a:t>nat</a:t>
              </a:r>
              <a:r>
                <a:rPr lang="en-US" sz="1600" dirty="0" smtClean="0"/>
                <a:t>) </a:t>
              </a:r>
              <a:r>
                <a:rPr lang="en-US" sz="1600" dirty="0" err="1" smtClean="0"/>
                <a:t>cruiseSpeed</a:t>
              </a:r>
              <a:endParaRPr lang="en-US" sz="1600" dirty="0"/>
            </a:p>
          </p:txBody>
        </p:sp>
        <p:cxnSp>
          <p:nvCxnSpPr>
            <p:cNvPr id="17" name="Straight Arrow Connector 16"/>
            <p:cNvCxnSpPr/>
            <p:nvPr/>
          </p:nvCxnSpPr>
          <p:spPr>
            <a:xfrm>
              <a:off x="609600" y="46482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5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Networks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429000"/>
            <a:ext cx="8991600" cy="2362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Time divided into slots, with all nodes synchronized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 one round, each node can get a message from each neighbor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Design abstraction for simplicity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Some implementation platforms directly support such a “time-triggered” network: </a:t>
            </a:r>
            <a:r>
              <a:rPr lang="en-US" sz="2000" dirty="0" err="1" smtClean="0">
                <a:latin typeface="Comic Sans MS" pitchFamily="66" charset="0"/>
              </a:rPr>
              <a:t>WirelessHART</a:t>
            </a:r>
            <a:r>
              <a:rPr lang="en-US" sz="2000" dirty="0" smtClean="0">
                <a:latin typeface="Comic Sans MS" pitchFamily="66" charset="0"/>
              </a:rPr>
              <a:t> (control), CAN (automotive)</a:t>
            </a:r>
          </a:p>
        </p:txBody>
      </p:sp>
      <p:cxnSp>
        <p:nvCxnSpPr>
          <p:cNvPr id="11" name="Straight Arrow Connector 10"/>
          <p:cNvCxnSpPr>
            <a:endCxn id="20" idx="2"/>
          </p:cNvCxnSpPr>
          <p:nvPr/>
        </p:nvCxnSpPr>
        <p:spPr>
          <a:xfrm>
            <a:off x="3547281" y="2802395"/>
            <a:ext cx="1277846" cy="1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3" idx="0"/>
          </p:cNvCxnSpPr>
          <p:nvPr/>
        </p:nvCxnSpPr>
        <p:spPr>
          <a:xfrm>
            <a:off x="3242555" y="1765111"/>
            <a:ext cx="0" cy="81712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2975855" y="2582234"/>
            <a:ext cx="533400" cy="440323"/>
            <a:chOff x="6858000" y="1998077"/>
            <a:chExt cx="533400" cy="440323"/>
          </a:xfrm>
        </p:grpSpPr>
        <p:sp>
          <p:nvSpPr>
            <p:cNvPr id="16" name="TextBox 15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" name="Oval 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825127" y="2582234"/>
            <a:ext cx="533400" cy="440323"/>
            <a:chOff x="6858000" y="1998077"/>
            <a:chExt cx="533400" cy="440323"/>
          </a:xfrm>
        </p:grpSpPr>
        <p:sp>
          <p:nvSpPr>
            <p:cNvPr id="19" name="TextBox 18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20" name="Oval 19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75855" y="1298931"/>
            <a:ext cx="533400" cy="440323"/>
            <a:chOff x="6858000" y="1998077"/>
            <a:chExt cx="533400" cy="440323"/>
          </a:xfrm>
        </p:grpSpPr>
        <p:sp>
          <p:nvSpPr>
            <p:cNvPr id="22" name="TextBox 21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23" name="Oval 2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825127" y="1298931"/>
            <a:ext cx="533400" cy="440323"/>
            <a:chOff x="6858000" y="1998077"/>
            <a:chExt cx="533400" cy="440323"/>
          </a:xfrm>
        </p:grpSpPr>
        <p:sp>
          <p:nvSpPr>
            <p:cNvPr id="26" name="TextBox 25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8" name="Straight Arrow Connector 27"/>
          <p:cNvCxnSpPr>
            <a:stCxn id="23" idx="5"/>
            <a:endCxn id="27" idx="3"/>
          </p:cNvCxnSpPr>
          <p:nvPr/>
        </p:nvCxnSpPr>
        <p:spPr>
          <a:xfrm>
            <a:off x="3431140" y="1674770"/>
            <a:ext cx="1472102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3431140" y="1334426"/>
            <a:ext cx="1472102" cy="0"/>
          </a:xfrm>
          <a:prstGeom prst="straightConnector1">
            <a:avLst/>
          </a:prstGeom>
          <a:ln w="25400"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5219700" y="1765111"/>
            <a:ext cx="0" cy="81712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27" idx="4"/>
          </p:cNvCxnSpPr>
          <p:nvPr/>
        </p:nvCxnSpPr>
        <p:spPr>
          <a:xfrm flipV="1">
            <a:off x="3400507" y="1739254"/>
            <a:ext cx="1691320" cy="87847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8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7115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Modeling Synchronous Networks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0236" y="3276600"/>
            <a:ext cx="8991600" cy="2865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Assume: Each link is directed and connects two nodes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Alternative: Broadcast communication (everyone can listen)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Assume: Communication is reliable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Alternative: Messages may be lost, collisions in broadcast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Network is a directed graph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Each link can carry one message in each slot</a:t>
            </a:r>
          </a:p>
        </p:txBody>
      </p:sp>
      <p:cxnSp>
        <p:nvCxnSpPr>
          <p:cNvPr id="11" name="Straight Arrow Connector 10"/>
          <p:cNvCxnSpPr>
            <a:endCxn id="20" idx="2"/>
          </p:cNvCxnSpPr>
          <p:nvPr/>
        </p:nvCxnSpPr>
        <p:spPr>
          <a:xfrm>
            <a:off x="3547281" y="2802395"/>
            <a:ext cx="1277846" cy="1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endCxn id="3" idx="0"/>
          </p:cNvCxnSpPr>
          <p:nvPr/>
        </p:nvCxnSpPr>
        <p:spPr>
          <a:xfrm>
            <a:off x="3242555" y="1765111"/>
            <a:ext cx="0" cy="81712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3"/>
          <p:cNvGrpSpPr/>
          <p:nvPr/>
        </p:nvGrpSpPr>
        <p:grpSpPr>
          <a:xfrm>
            <a:off x="2975855" y="2582234"/>
            <a:ext cx="533400" cy="440323"/>
            <a:chOff x="6858000" y="1998077"/>
            <a:chExt cx="533400" cy="440323"/>
          </a:xfrm>
        </p:grpSpPr>
        <p:sp>
          <p:nvSpPr>
            <p:cNvPr id="16" name="TextBox 15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1</a:t>
              </a:r>
            </a:p>
          </p:txBody>
        </p:sp>
        <p:sp>
          <p:nvSpPr>
            <p:cNvPr id="3" name="Oval 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4825127" y="2582234"/>
            <a:ext cx="533400" cy="440323"/>
            <a:chOff x="6858000" y="1998077"/>
            <a:chExt cx="533400" cy="440323"/>
          </a:xfrm>
        </p:grpSpPr>
        <p:sp>
          <p:nvSpPr>
            <p:cNvPr id="19" name="TextBox 18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8</a:t>
              </a:r>
            </a:p>
          </p:txBody>
        </p:sp>
        <p:sp>
          <p:nvSpPr>
            <p:cNvPr id="20" name="Oval 19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1" name="Group 20"/>
          <p:cNvGrpSpPr/>
          <p:nvPr/>
        </p:nvGrpSpPr>
        <p:grpSpPr>
          <a:xfrm>
            <a:off x="2975855" y="1298931"/>
            <a:ext cx="533400" cy="440323"/>
            <a:chOff x="6858000" y="1998077"/>
            <a:chExt cx="533400" cy="440323"/>
          </a:xfrm>
        </p:grpSpPr>
        <p:sp>
          <p:nvSpPr>
            <p:cNvPr id="22" name="TextBox 21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5</a:t>
              </a:r>
              <a:endParaRPr lang="en-US" dirty="0"/>
            </a:p>
          </p:txBody>
        </p:sp>
        <p:sp>
          <p:nvSpPr>
            <p:cNvPr id="23" name="Oval 22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25" name="Group 24"/>
          <p:cNvGrpSpPr/>
          <p:nvPr/>
        </p:nvGrpSpPr>
        <p:grpSpPr>
          <a:xfrm>
            <a:off x="4825127" y="1298931"/>
            <a:ext cx="533400" cy="440323"/>
            <a:chOff x="6858000" y="1998077"/>
            <a:chExt cx="533400" cy="440323"/>
          </a:xfrm>
        </p:grpSpPr>
        <p:sp>
          <p:nvSpPr>
            <p:cNvPr id="26" name="TextBox 25"/>
            <p:cNvSpPr txBox="1"/>
            <p:nvPr/>
          </p:nvSpPr>
          <p:spPr>
            <a:xfrm>
              <a:off x="6973857" y="2033572"/>
              <a:ext cx="30168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3</a:t>
              </a:r>
              <a:endParaRPr lang="en-US" dirty="0"/>
            </a:p>
          </p:txBody>
        </p:sp>
        <p:sp>
          <p:nvSpPr>
            <p:cNvPr id="27" name="Oval 26"/>
            <p:cNvSpPr/>
            <p:nvPr/>
          </p:nvSpPr>
          <p:spPr>
            <a:xfrm>
              <a:off x="6858000" y="1998077"/>
              <a:ext cx="533400" cy="440323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28" name="Straight Arrow Connector 27"/>
          <p:cNvCxnSpPr>
            <a:stCxn id="23" idx="5"/>
            <a:endCxn id="27" idx="3"/>
          </p:cNvCxnSpPr>
          <p:nvPr/>
        </p:nvCxnSpPr>
        <p:spPr>
          <a:xfrm>
            <a:off x="3431140" y="1674770"/>
            <a:ext cx="1472102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>
          <a:xfrm>
            <a:off x="3431140" y="1334426"/>
            <a:ext cx="1472102" cy="0"/>
          </a:xfrm>
          <a:prstGeom prst="straightConnector1">
            <a:avLst/>
          </a:prstGeom>
          <a:ln w="25400">
            <a:headEnd type="none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/>
          <p:nvPr/>
        </p:nvCxnSpPr>
        <p:spPr>
          <a:xfrm>
            <a:off x="5219700" y="1765111"/>
            <a:ext cx="0" cy="817123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Arrow Connector 32"/>
          <p:cNvCxnSpPr>
            <a:endCxn id="27" idx="4"/>
          </p:cNvCxnSpPr>
          <p:nvPr/>
        </p:nvCxnSpPr>
        <p:spPr>
          <a:xfrm flipV="1">
            <a:off x="3400507" y="1739254"/>
            <a:ext cx="1691320" cy="87847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4" name="Group 2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70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102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Component for a network node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67775" y="2778504"/>
            <a:ext cx="8991600" cy="33635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node does not know network topology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Each node has </a:t>
            </a:r>
            <a:r>
              <a:rPr lang="en-US" sz="2000" b="1" dirty="0" smtClean="0">
                <a:latin typeface="Comic Sans MS" pitchFamily="66" charset="0"/>
              </a:rPr>
              <a:t>unique</a:t>
            </a:r>
            <a:r>
              <a:rPr lang="en-US" sz="2000" dirty="0" smtClean="0">
                <a:latin typeface="Comic Sans MS" pitchFamily="66" charset="0"/>
              </a:rPr>
              <a:t> identifier, </a:t>
            </a:r>
            <a:r>
              <a:rPr lang="en-US" sz="2000" dirty="0" err="1" smtClean="0">
                <a:latin typeface="Comic Sans MS" pitchFamily="66" charset="0"/>
              </a:rPr>
              <a:t>myID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Does not know which nodes it is connected to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Useful for “network identification” problems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Interface for each node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Output is an event carrying </a:t>
            </a:r>
            <a:r>
              <a:rPr lang="en-US" sz="2000" dirty="0" err="1" smtClean="0">
                <a:latin typeface="Comic Sans MS" pitchFamily="66" charset="0"/>
              </a:rPr>
              <a:t>msg</a:t>
            </a:r>
            <a:r>
              <a:rPr lang="en-US" sz="2000" dirty="0" smtClean="0">
                <a:latin typeface="Comic Sans MS" pitchFamily="66" charset="0"/>
              </a:rPr>
              <a:t> (may be absent is some rounds)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Input is a set of messages (delivered by the network)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Output should not await input</a:t>
            </a:r>
          </a:p>
        </p:txBody>
      </p:sp>
      <p:grpSp>
        <p:nvGrpSpPr>
          <p:cNvPr id="24" name="Group 40"/>
          <p:cNvGrpSpPr/>
          <p:nvPr/>
        </p:nvGrpSpPr>
        <p:grpSpPr>
          <a:xfrm>
            <a:off x="1969780" y="1155868"/>
            <a:ext cx="5001023" cy="1604546"/>
            <a:chOff x="2128951" y="1219200"/>
            <a:chExt cx="4278038" cy="1295400"/>
          </a:xfrm>
        </p:grpSpPr>
        <p:sp>
          <p:nvSpPr>
            <p:cNvPr id="29" name="Rectangle 28"/>
            <p:cNvSpPr/>
            <p:nvPr/>
          </p:nvSpPr>
          <p:spPr>
            <a:xfrm>
              <a:off x="3352800" y="1600200"/>
              <a:ext cx="16002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0" name="Straight Arrow Connector 29"/>
            <p:cNvCxnSpPr/>
            <p:nvPr/>
          </p:nvCxnSpPr>
          <p:spPr>
            <a:xfrm>
              <a:off x="4953000" y="20574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Straight Arrow Connector 33"/>
            <p:cNvCxnSpPr/>
            <p:nvPr/>
          </p:nvCxnSpPr>
          <p:spPr>
            <a:xfrm>
              <a:off x="2608592" y="2057399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5" name="TextBox 34"/>
            <p:cNvSpPr txBox="1"/>
            <p:nvPr/>
          </p:nvSpPr>
          <p:spPr>
            <a:xfrm>
              <a:off x="2128951" y="1603515"/>
              <a:ext cx="1150701" cy="29817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</a:t>
              </a:r>
              <a:endParaRPr lang="en-US" dirty="0"/>
            </a:p>
          </p:txBody>
        </p:sp>
        <p:cxnSp>
          <p:nvCxnSpPr>
            <p:cNvPr id="36" name="Straight Connector 35"/>
            <p:cNvCxnSpPr/>
            <p:nvPr/>
          </p:nvCxnSpPr>
          <p:spPr>
            <a:xfrm>
              <a:off x="3332244" y="1971257"/>
              <a:ext cx="1600201" cy="331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3429000" y="1600200"/>
              <a:ext cx="1272805" cy="298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</a:t>
              </a:r>
              <a:r>
                <a:rPr lang="en-US" dirty="0" err="1" smtClean="0"/>
                <a:t>myID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5029200" y="1676400"/>
              <a:ext cx="1377789" cy="298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</a:t>
              </a:r>
              <a:endParaRPr lang="en-US" dirty="0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352800" y="1219200"/>
              <a:ext cx="1285036" cy="298173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NetworkNode</a:t>
              </a:r>
              <a:endParaRPr lang="en-US" dirty="0"/>
            </a:p>
          </p:txBody>
        </p:sp>
      </p:grp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3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1357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Modeling Synchronous Networks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3200400"/>
            <a:ext cx="8991600" cy="28654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Description of each node does not depend on the network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Network itself is modeled as a synchronous component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Description of Network depends on the network graph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Input variables: for each node n, out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of type event(</a:t>
            </a:r>
            <a:r>
              <a:rPr lang="en-US" sz="2000" dirty="0" err="1" smtClean="0">
                <a:latin typeface="Comic Sans MS" pitchFamily="66" charset="0"/>
              </a:rPr>
              <a:t>msg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Output variables: for each node n, in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of type set(</a:t>
            </a:r>
            <a:r>
              <a:rPr lang="en-US" sz="2000" dirty="0" err="1" smtClean="0">
                <a:latin typeface="Comic Sans MS" pitchFamily="66" charset="0"/>
              </a:rPr>
              <a:t>msg</a:t>
            </a:r>
            <a:r>
              <a:rPr lang="en-US" sz="2000" dirty="0" smtClean="0">
                <a:latin typeface="Comic Sans MS" pitchFamily="66" charset="0"/>
              </a:rPr>
              <a:t>)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Network is a combinational component (simply routes messages)</a:t>
            </a:r>
          </a:p>
        </p:txBody>
      </p:sp>
      <p:grpSp>
        <p:nvGrpSpPr>
          <p:cNvPr id="5" name="Group 4"/>
          <p:cNvGrpSpPr/>
          <p:nvPr/>
        </p:nvGrpSpPr>
        <p:grpSpPr>
          <a:xfrm>
            <a:off x="2975855" y="1298931"/>
            <a:ext cx="2382672" cy="1723626"/>
            <a:chOff x="2975855" y="1298931"/>
            <a:chExt cx="2382672" cy="1723626"/>
          </a:xfrm>
        </p:grpSpPr>
        <p:cxnSp>
          <p:nvCxnSpPr>
            <p:cNvPr id="11" name="Straight Arrow Connector 10"/>
            <p:cNvCxnSpPr>
              <a:endCxn id="20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endCxn id="3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2975855" y="2582234"/>
              <a:ext cx="533400" cy="440323"/>
              <a:chOff x="6858000" y="1998077"/>
              <a:chExt cx="533400" cy="440323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3" name="Oval 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4825127" y="1298931"/>
              <a:ext cx="533400" cy="440323"/>
              <a:chOff x="6858000" y="1998077"/>
              <a:chExt cx="533400" cy="440323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Arrow Connector 27"/>
            <p:cNvCxnSpPr>
              <a:stCxn id="23" idx="5"/>
              <a:endCxn id="27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endCxn id="27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4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5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301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11"/>
          <p:cNvGrpSpPr/>
          <p:nvPr/>
        </p:nvGrpSpPr>
        <p:grpSpPr>
          <a:xfrm>
            <a:off x="664559" y="415719"/>
            <a:ext cx="3711392" cy="1245024"/>
            <a:chOff x="1789102" y="4205725"/>
            <a:chExt cx="3711392" cy="1245024"/>
          </a:xfrm>
        </p:grpSpPr>
        <p:sp>
          <p:nvSpPr>
            <p:cNvPr id="30" name="Rectangle 29"/>
            <p:cNvSpPr/>
            <p:nvPr/>
          </p:nvSpPr>
          <p:spPr>
            <a:xfrm>
              <a:off x="1813132" y="4205725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4" name="Straight Arrow Connector 33"/>
            <p:cNvCxnSpPr/>
            <p:nvPr/>
          </p:nvCxnSpPr>
          <p:spPr>
            <a:xfrm flipV="1">
              <a:off x="3683764" y="4699771"/>
              <a:ext cx="1816730" cy="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Straight Arrow Connector 34"/>
            <p:cNvCxnSpPr/>
            <p:nvPr/>
          </p:nvCxnSpPr>
          <p:spPr>
            <a:xfrm flipH="1">
              <a:off x="3659736" y="5033137"/>
              <a:ext cx="1840758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6" name="TextBox 35"/>
            <p:cNvSpPr txBox="1"/>
            <p:nvPr/>
          </p:nvSpPr>
          <p:spPr>
            <a:xfrm>
              <a:off x="3907530" y="5081417"/>
              <a:ext cx="1592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in5</a:t>
              </a:r>
              <a:endParaRPr lang="en-US" dirty="0"/>
            </a:p>
          </p:txBody>
        </p:sp>
        <p:cxnSp>
          <p:nvCxnSpPr>
            <p:cNvPr id="37" name="Straight Connector 36"/>
            <p:cNvCxnSpPr/>
            <p:nvPr/>
          </p:nvCxnSpPr>
          <p:spPr>
            <a:xfrm>
              <a:off x="1789102" y="4665335"/>
              <a:ext cx="1870634" cy="41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TextBox 37"/>
            <p:cNvSpPr txBox="1"/>
            <p:nvPr/>
          </p:nvSpPr>
          <p:spPr>
            <a:xfrm>
              <a:off x="1902209" y="4205725"/>
              <a:ext cx="1120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5</a:t>
              </a:r>
              <a:endParaRPr lang="en-US" dirty="0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772842" y="4227847"/>
              <a:ext cx="1727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out5</a:t>
              </a:r>
              <a:endParaRPr lang="en-US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698678" y="1809731"/>
            <a:ext cx="3711392" cy="1245024"/>
            <a:chOff x="1789102" y="4205725"/>
            <a:chExt cx="3711392" cy="1245024"/>
          </a:xfrm>
        </p:grpSpPr>
        <p:sp>
          <p:nvSpPr>
            <p:cNvPr id="43" name="Rectangle 42"/>
            <p:cNvSpPr/>
            <p:nvPr/>
          </p:nvSpPr>
          <p:spPr>
            <a:xfrm>
              <a:off x="1813132" y="4205725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 flipV="1">
              <a:off x="3683764" y="4699771"/>
              <a:ext cx="1816730" cy="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 flipH="1">
              <a:off x="3659736" y="5033137"/>
              <a:ext cx="1840758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6" name="TextBox 45"/>
            <p:cNvSpPr txBox="1"/>
            <p:nvPr/>
          </p:nvSpPr>
          <p:spPr>
            <a:xfrm>
              <a:off x="3907530" y="5081417"/>
              <a:ext cx="1592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in1</a:t>
              </a:r>
              <a:endParaRPr lang="en-US" dirty="0"/>
            </a:p>
          </p:txBody>
        </p:sp>
        <p:cxnSp>
          <p:nvCxnSpPr>
            <p:cNvPr id="47" name="Straight Connector 46"/>
            <p:cNvCxnSpPr/>
            <p:nvPr/>
          </p:nvCxnSpPr>
          <p:spPr>
            <a:xfrm>
              <a:off x="1789102" y="4665335"/>
              <a:ext cx="1870634" cy="41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8" name="TextBox 47"/>
            <p:cNvSpPr txBox="1"/>
            <p:nvPr/>
          </p:nvSpPr>
          <p:spPr>
            <a:xfrm>
              <a:off x="1902209" y="4205725"/>
              <a:ext cx="1120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1</a:t>
              </a:r>
              <a:endParaRPr lang="en-US" dirty="0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3772842" y="4227847"/>
              <a:ext cx="1727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out1</a:t>
              </a:r>
              <a:endParaRPr lang="en-US" dirty="0"/>
            </a:p>
          </p:txBody>
        </p:sp>
      </p:grpSp>
      <p:grpSp>
        <p:nvGrpSpPr>
          <p:cNvPr id="50" name="Group 49"/>
          <p:cNvGrpSpPr/>
          <p:nvPr/>
        </p:nvGrpSpPr>
        <p:grpSpPr>
          <a:xfrm>
            <a:off x="737644" y="3158919"/>
            <a:ext cx="3711392" cy="1245024"/>
            <a:chOff x="1789102" y="4205725"/>
            <a:chExt cx="3711392" cy="1245024"/>
          </a:xfrm>
        </p:grpSpPr>
        <p:sp>
          <p:nvSpPr>
            <p:cNvPr id="51" name="Rectangle 50"/>
            <p:cNvSpPr/>
            <p:nvPr/>
          </p:nvSpPr>
          <p:spPr>
            <a:xfrm>
              <a:off x="1813132" y="4205725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2" name="Straight Arrow Connector 51"/>
            <p:cNvCxnSpPr/>
            <p:nvPr/>
          </p:nvCxnSpPr>
          <p:spPr>
            <a:xfrm flipV="1">
              <a:off x="3683764" y="4699771"/>
              <a:ext cx="1816730" cy="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/>
            <p:nvPr/>
          </p:nvCxnSpPr>
          <p:spPr>
            <a:xfrm flipH="1">
              <a:off x="3659736" y="5033137"/>
              <a:ext cx="1840758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4" name="TextBox 53"/>
            <p:cNvSpPr txBox="1"/>
            <p:nvPr/>
          </p:nvSpPr>
          <p:spPr>
            <a:xfrm>
              <a:off x="3907530" y="5081417"/>
              <a:ext cx="1592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in3</a:t>
              </a:r>
              <a:endParaRPr lang="en-US" dirty="0"/>
            </a:p>
          </p:txBody>
        </p:sp>
        <p:cxnSp>
          <p:nvCxnSpPr>
            <p:cNvPr id="55" name="Straight Connector 54"/>
            <p:cNvCxnSpPr/>
            <p:nvPr/>
          </p:nvCxnSpPr>
          <p:spPr>
            <a:xfrm>
              <a:off x="1789102" y="4665335"/>
              <a:ext cx="1870634" cy="41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6" name="TextBox 55"/>
            <p:cNvSpPr txBox="1"/>
            <p:nvPr/>
          </p:nvSpPr>
          <p:spPr>
            <a:xfrm>
              <a:off x="1902209" y="4205725"/>
              <a:ext cx="1120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3</a:t>
              </a:r>
              <a:endParaRPr lang="en-US" dirty="0"/>
            </a:p>
          </p:txBody>
        </p:sp>
        <p:sp>
          <p:nvSpPr>
            <p:cNvPr id="57" name="TextBox 56"/>
            <p:cNvSpPr txBox="1"/>
            <p:nvPr/>
          </p:nvSpPr>
          <p:spPr>
            <a:xfrm>
              <a:off x="3772842" y="4227847"/>
              <a:ext cx="1727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out3</a:t>
              </a:r>
              <a:endParaRPr lang="en-US" dirty="0"/>
            </a:p>
          </p:txBody>
        </p:sp>
      </p:grpSp>
      <p:grpSp>
        <p:nvGrpSpPr>
          <p:cNvPr id="58" name="Group 57"/>
          <p:cNvGrpSpPr/>
          <p:nvPr/>
        </p:nvGrpSpPr>
        <p:grpSpPr>
          <a:xfrm>
            <a:off x="737644" y="4572000"/>
            <a:ext cx="3711392" cy="1245024"/>
            <a:chOff x="1789102" y="4205725"/>
            <a:chExt cx="3711392" cy="1245024"/>
          </a:xfrm>
        </p:grpSpPr>
        <p:sp>
          <p:nvSpPr>
            <p:cNvPr id="59" name="Rectangle 58"/>
            <p:cNvSpPr/>
            <p:nvPr/>
          </p:nvSpPr>
          <p:spPr>
            <a:xfrm>
              <a:off x="1813132" y="4205725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flipV="1">
              <a:off x="3683764" y="4699771"/>
              <a:ext cx="1816730" cy="2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3659736" y="5033137"/>
              <a:ext cx="1840758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907530" y="5081417"/>
              <a:ext cx="159296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in8</a:t>
              </a:r>
              <a:endParaRPr lang="en-US" dirty="0"/>
            </a:p>
          </p:txBody>
        </p:sp>
        <p:cxnSp>
          <p:nvCxnSpPr>
            <p:cNvPr id="63" name="Straight Connector 62"/>
            <p:cNvCxnSpPr/>
            <p:nvPr/>
          </p:nvCxnSpPr>
          <p:spPr>
            <a:xfrm>
              <a:off x="1789102" y="4665335"/>
              <a:ext cx="1870634" cy="410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4" name="TextBox 63"/>
            <p:cNvSpPr txBox="1"/>
            <p:nvPr/>
          </p:nvSpPr>
          <p:spPr>
            <a:xfrm>
              <a:off x="1902209" y="4205725"/>
              <a:ext cx="11203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8</a:t>
              </a:r>
              <a:endParaRPr lang="en-US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3772842" y="4227847"/>
              <a:ext cx="172765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out8</a:t>
              </a:r>
              <a:endParaRPr lang="en-US" dirty="0"/>
            </a:p>
          </p:txBody>
        </p:sp>
      </p:grpSp>
      <p:sp>
        <p:nvSpPr>
          <p:cNvPr id="66" name="Rectangle 65"/>
          <p:cNvSpPr/>
          <p:nvPr/>
        </p:nvSpPr>
        <p:spPr>
          <a:xfrm>
            <a:off x="4410070" y="218740"/>
            <a:ext cx="4124330" cy="548588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/>
          <p:cNvSpPr txBox="1"/>
          <p:nvPr/>
        </p:nvSpPr>
        <p:spPr>
          <a:xfrm>
            <a:off x="5748822" y="2720960"/>
            <a:ext cx="11105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Network</a:t>
            </a:r>
            <a:endParaRPr lang="en-US" sz="2000" b="1" dirty="0"/>
          </a:p>
        </p:txBody>
      </p:sp>
      <p:grpSp>
        <p:nvGrpSpPr>
          <p:cNvPr id="40" name="Group 3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2777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594575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 animBg="1"/>
      <p:bldP spid="6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4" name="Straight Arrow Connector 33"/>
          <p:cNvCxnSpPr/>
          <p:nvPr/>
        </p:nvCxnSpPr>
        <p:spPr>
          <a:xfrm flipV="1">
            <a:off x="358951" y="1002839"/>
            <a:ext cx="1816730" cy="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/>
          <p:nvPr/>
        </p:nvCxnSpPr>
        <p:spPr>
          <a:xfrm flipH="1">
            <a:off x="334923" y="1336205"/>
            <a:ext cx="1840758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2717" y="1384485"/>
            <a:ext cx="1592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et(</a:t>
            </a:r>
            <a:r>
              <a:rPr lang="en-US" dirty="0" err="1" smtClean="0"/>
              <a:t>msg</a:t>
            </a:r>
            <a:r>
              <a:rPr lang="en-US" dirty="0" smtClean="0"/>
              <a:t>)  in5</a:t>
            </a:r>
            <a:endParaRPr lang="en-US" dirty="0"/>
          </a:p>
        </p:txBody>
      </p:sp>
      <p:sp>
        <p:nvSpPr>
          <p:cNvPr id="39" name="TextBox 38"/>
          <p:cNvSpPr txBox="1"/>
          <p:nvPr/>
        </p:nvSpPr>
        <p:spPr>
          <a:xfrm>
            <a:off x="448029" y="530915"/>
            <a:ext cx="172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  <a:r>
              <a:rPr lang="en-US" dirty="0" smtClean="0"/>
              <a:t>vent(</a:t>
            </a:r>
            <a:r>
              <a:rPr lang="en-US" dirty="0" err="1" smtClean="0"/>
              <a:t>msg</a:t>
            </a:r>
            <a:r>
              <a:rPr lang="en-US" dirty="0" smtClean="0"/>
              <a:t>) out5</a:t>
            </a:r>
            <a:endParaRPr lang="en-US" dirty="0"/>
          </a:p>
        </p:txBody>
      </p:sp>
      <p:cxnSp>
        <p:nvCxnSpPr>
          <p:cNvPr id="44" name="Straight Arrow Connector 43"/>
          <p:cNvCxnSpPr/>
          <p:nvPr/>
        </p:nvCxnSpPr>
        <p:spPr>
          <a:xfrm flipV="1">
            <a:off x="393070" y="2396851"/>
            <a:ext cx="1816730" cy="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 flipH="1">
            <a:off x="369042" y="2730217"/>
            <a:ext cx="1840758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TextBox 45"/>
          <p:cNvSpPr txBox="1"/>
          <p:nvPr/>
        </p:nvSpPr>
        <p:spPr>
          <a:xfrm>
            <a:off x="616836" y="2778497"/>
            <a:ext cx="1592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et(</a:t>
            </a:r>
            <a:r>
              <a:rPr lang="en-US" dirty="0" err="1" smtClean="0"/>
              <a:t>msg</a:t>
            </a:r>
            <a:r>
              <a:rPr lang="en-US" dirty="0" smtClean="0"/>
              <a:t>)  in1</a:t>
            </a:r>
            <a:endParaRPr lang="en-US" dirty="0"/>
          </a:p>
        </p:txBody>
      </p:sp>
      <p:sp>
        <p:nvSpPr>
          <p:cNvPr id="49" name="TextBox 48"/>
          <p:cNvSpPr txBox="1"/>
          <p:nvPr/>
        </p:nvSpPr>
        <p:spPr>
          <a:xfrm>
            <a:off x="482148" y="1924927"/>
            <a:ext cx="172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  <a:r>
              <a:rPr lang="en-US" dirty="0" smtClean="0"/>
              <a:t>vent(</a:t>
            </a:r>
            <a:r>
              <a:rPr lang="en-US" dirty="0" err="1" smtClean="0"/>
              <a:t>msg</a:t>
            </a:r>
            <a:r>
              <a:rPr lang="en-US" dirty="0" smtClean="0"/>
              <a:t>) out1</a:t>
            </a:r>
            <a:endParaRPr lang="en-US" dirty="0"/>
          </a:p>
        </p:txBody>
      </p:sp>
      <p:cxnSp>
        <p:nvCxnSpPr>
          <p:cNvPr id="52" name="Straight Arrow Connector 51"/>
          <p:cNvCxnSpPr/>
          <p:nvPr/>
        </p:nvCxnSpPr>
        <p:spPr>
          <a:xfrm flipV="1">
            <a:off x="432036" y="3746039"/>
            <a:ext cx="1816730" cy="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/>
          <p:nvPr/>
        </p:nvCxnSpPr>
        <p:spPr>
          <a:xfrm flipH="1">
            <a:off x="408008" y="4079405"/>
            <a:ext cx="1840758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TextBox 53"/>
          <p:cNvSpPr txBox="1"/>
          <p:nvPr/>
        </p:nvSpPr>
        <p:spPr>
          <a:xfrm>
            <a:off x="655802" y="4127685"/>
            <a:ext cx="1592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et(</a:t>
            </a:r>
            <a:r>
              <a:rPr lang="en-US" dirty="0" err="1" smtClean="0"/>
              <a:t>msg</a:t>
            </a:r>
            <a:r>
              <a:rPr lang="en-US" dirty="0" smtClean="0"/>
              <a:t>)  in3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521114" y="3274115"/>
            <a:ext cx="172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  <a:r>
              <a:rPr lang="en-US" dirty="0" smtClean="0"/>
              <a:t>vent(</a:t>
            </a:r>
            <a:r>
              <a:rPr lang="en-US" dirty="0" err="1" smtClean="0"/>
              <a:t>msg</a:t>
            </a:r>
            <a:r>
              <a:rPr lang="en-US" dirty="0" smtClean="0"/>
              <a:t>) out3</a:t>
            </a:r>
            <a:endParaRPr lang="en-US" dirty="0"/>
          </a:p>
        </p:txBody>
      </p:sp>
      <p:cxnSp>
        <p:nvCxnSpPr>
          <p:cNvPr id="60" name="Straight Arrow Connector 59"/>
          <p:cNvCxnSpPr/>
          <p:nvPr/>
        </p:nvCxnSpPr>
        <p:spPr>
          <a:xfrm flipV="1">
            <a:off x="432036" y="5159120"/>
            <a:ext cx="1816730" cy="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1" name="Straight Arrow Connector 60"/>
          <p:cNvCxnSpPr/>
          <p:nvPr/>
        </p:nvCxnSpPr>
        <p:spPr>
          <a:xfrm flipH="1">
            <a:off x="408008" y="5492486"/>
            <a:ext cx="1840758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2" name="TextBox 61"/>
          <p:cNvSpPr txBox="1"/>
          <p:nvPr/>
        </p:nvSpPr>
        <p:spPr>
          <a:xfrm>
            <a:off x="655802" y="5540766"/>
            <a:ext cx="159296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et(</a:t>
            </a:r>
            <a:r>
              <a:rPr lang="en-US" dirty="0" err="1" smtClean="0"/>
              <a:t>msg</a:t>
            </a:r>
            <a:r>
              <a:rPr lang="en-US" dirty="0" smtClean="0"/>
              <a:t>)  in8</a:t>
            </a:r>
            <a:endParaRPr lang="en-US" dirty="0"/>
          </a:p>
        </p:txBody>
      </p:sp>
      <p:sp>
        <p:nvSpPr>
          <p:cNvPr id="65" name="TextBox 64"/>
          <p:cNvSpPr txBox="1"/>
          <p:nvPr/>
        </p:nvSpPr>
        <p:spPr>
          <a:xfrm>
            <a:off x="521114" y="4687196"/>
            <a:ext cx="17276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e</a:t>
            </a:r>
            <a:r>
              <a:rPr lang="en-US" dirty="0" smtClean="0"/>
              <a:t>vent(</a:t>
            </a:r>
            <a:r>
              <a:rPr lang="en-US" dirty="0" err="1" smtClean="0"/>
              <a:t>msg</a:t>
            </a:r>
            <a:r>
              <a:rPr lang="en-US" dirty="0" smtClean="0"/>
              <a:t>) out8</a:t>
            </a:r>
            <a:endParaRPr lang="en-US" dirty="0"/>
          </a:p>
        </p:txBody>
      </p:sp>
      <p:sp>
        <p:nvSpPr>
          <p:cNvPr id="66" name="Rectangle 65"/>
          <p:cNvSpPr/>
          <p:nvPr/>
        </p:nvSpPr>
        <p:spPr>
          <a:xfrm>
            <a:off x="2250335" y="530915"/>
            <a:ext cx="4150466" cy="526678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7" name="TextBox 66"/>
          <p:cNvSpPr txBox="1"/>
          <p:nvPr/>
        </p:nvSpPr>
        <p:spPr>
          <a:xfrm>
            <a:off x="2175681" y="130805"/>
            <a:ext cx="111056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Network</a:t>
            </a:r>
            <a:endParaRPr lang="en-US" sz="2000" b="1" dirty="0"/>
          </a:p>
        </p:txBody>
      </p:sp>
      <p:grpSp>
        <p:nvGrpSpPr>
          <p:cNvPr id="40" name="Group 39"/>
          <p:cNvGrpSpPr/>
          <p:nvPr/>
        </p:nvGrpSpPr>
        <p:grpSpPr>
          <a:xfrm>
            <a:off x="6553200" y="1262029"/>
            <a:ext cx="2382672" cy="1723626"/>
            <a:chOff x="2975855" y="1298931"/>
            <a:chExt cx="2382672" cy="1723626"/>
          </a:xfrm>
        </p:grpSpPr>
        <p:cxnSp>
          <p:nvCxnSpPr>
            <p:cNvPr id="42" name="Straight Arrow Connector 41"/>
            <p:cNvCxnSpPr>
              <a:endCxn id="82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Straight Arrow Connector 67"/>
            <p:cNvCxnSpPr>
              <a:endCxn id="84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9" name="Group 68"/>
            <p:cNvGrpSpPr/>
            <p:nvPr/>
          </p:nvGrpSpPr>
          <p:grpSpPr>
            <a:xfrm>
              <a:off x="2975855" y="2582234"/>
              <a:ext cx="533400" cy="440323"/>
              <a:chOff x="6858000" y="1998077"/>
              <a:chExt cx="533400" cy="440323"/>
            </a:xfrm>
          </p:grpSpPr>
          <p:sp>
            <p:nvSpPr>
              <p:cNvPr id="83" name="TextBox 82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84" name="Oval 8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0" name="Group 69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81" name="TextBox 80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82" name="Oval 81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1" name="Group 70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79" name="TextBox 78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2" name="Group 71"/>
            <p:cNvGrpSpPr/>
            <p:nvPr/>
          </p:nvGrpSpPr>
          <p:grpSpPr>
            <a:xfrm>
              <a:off x="4825127" y="1298931"/>
              <a:ext cx="533400" cy="440323"/>
              <a:chOff x="6858000" y="1998077"/>
              <a:chExt cx="533400" cy="440323"/>
            </a:xfrm>
          </p:grpSpPr>
          <p:sp>
            <p:nvSpPr>
              <p:cNvPr id="77" name="TextBox 7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73" name="Straight Arrow Connector 72"/>
            <p:cNvCxnSpPr>
              <a:stCxn id="80" idx="5"/>
              <a:endCxn id="78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Straight Arrow Connector 73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Straight Arrow Connector 74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Straight Arrow Connector 75"/>
            <p:cNvCxnSpPr>
              <a:endCxn id="78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5" name="Content Placeholder 3"/>
          <p:cNvSpPr txBox="1">
            <a:spLocks/>
          </p:cNvSpPr>
          <p:nvPr/>
        </p:nvSpPr>
        <p:spPr>
          <a:xfrm>
            <a:off x="2248765" y="530915"/>
            <a:ext cx="4152035" cy="526678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Value of in1 should equal the set of messages sent on links incoming to node 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Sample code:</a:t>
            </a:r>
          </a:p>
          <a:p>
            <a:pPr lvl="1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in1 := </a:t>
            </a:r>
            <a:r>
              <a:rPr lang="en-US" sz="2000" dirty="0" err="1" smtClean="0">
                <a:latin typeface="Comic Sans MS" pitchFamily="66" charset="0"/>
              </a:rPr>
              <a:t>EmptySet</a:t>
            </a:r>
            <a:r>
              <a:rPr lang="en-US" sz="2000" dirty="0" smtClean="0">
                <a:latin typeface="Comic Sans MS" pitchFamily="66" charset="0"/>
              </a:rPr>
              <a:t>;</a:t>
            </a:r>
          </a:p>
          <a:p>
            <a:pPr lvl="1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if out5? then        	Insert(out5,in1);</a:t>
            </a:r>
          </a:p>
          <a:p>
            <a:pPr lvl="1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  if out8? Then 	Insert(out8,in1);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Update of in5, in3, in8 similar</a:t>
            </a:r>
          </a:p>
        </p:txBody>
      </p:sp>
      <p:grpSp>
        <p:nvGrpSpPr>
          <p:cNvPr id="43" name="Group 4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0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5228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Bottom-Up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842612" cy="4057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Design basic components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Compose existing components in block-diagrams to build new components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Maintain a library of components, and try to reuse at every step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Canonical example: Synchronous circuits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2971800"/>
            <a:ext cx="9076225" cy="3012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Classical coordination problem: Elect a unique node as a leader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Exchange messages to find out which nodes are in network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Output the decision using the variable status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Requirements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Eventually every node sets status to either leader or follower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Only one node sets status to leader</a:t>
            </a:r>
          </a:p>
        </p:txBody>
      </p:sp>
      <p:sp>
        <p:nvSpPr>
          <p:cNvPr id="29" name="Rectangle 28"/>
          <p:cNvSpPr/>
          <p:nvPr/>
        </p:nvSpPr>
        <p:spPr>
          <a:xfrm>
            <a:off x="3400459" y="1627793"/>
            <a:ext cx="1870633" cy="1132621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4" name="Straight Arrow Connector 33"/>
          <p:cNvCxnSpPr/>
          <p:nvPr/>
        </p:nvCxnSpPr>
        <p:spPr>
          <a:xfrm>
            <a:off x="2530480" y="2194102"/>
            <a:ext cx="890777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/>
          <p:cNvSpPr txBox="1"/>
          <p:nvPr/>
        </p:nvSpPr>
        <p:spPr>
          <a:xfrm>
            <a:off x="1969780" y="1631899"/>
            <a:ext cx="134516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</a:t>
            </a:r>
            <a:r>
              <a:rPr lang="en-US" dirty="0" smtClean="0"/>
              <a:t>et(</a:t>
            </a:r>
            <a:r>
              <a:rPr lang="en-US" dirty="0" err="1" smtClean="0"/>
              <a:t>msg</a:t>
            </a:r>
            <a:r>
              <a:rPr lang="en-US" dirty="0" smtClean="0"/>
              <a:t>)  in</a:t>
            </a:r>
            <a:endParaRPr lang="en-US" dirty="0"/>
          </a:p>
        </p:txBody>
      </p:sp>
      <p:cxnSp>
        <p:nvCxnSpPr>
          <p:cNvPr id="36" name="Straight Connector 35"/>
          <p:cNvCxnSpPr/>
          <p:nvPr/>
        </p:nvCxnSpPr>
        <p:spPr>
          <a:xfrm>
            <a:off x="3376429" y="2087403"/>
            <a:ext cx="1870634" cy="4107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3489536" y="1627793"/>
            <a:ext cx="148790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nat</a:t>
            </a:r>
            <a:r>
              <a:rPr lang="en-US" dirty="0" smtClean="0"/>
              <a:t> id := </a:t>
            </a:r>
            <a:r>
              <a:rPr lang="en-US" dirty="0" err="1" smtClean="0"/>
              <a:t>myID</a:t>
            </a:r>
            <a:endParaRPr lang="en-US" dirty="0"/>
          </a:p>
        </p:txBody>
      </p:sp>
      <p:sp>
        <p:nvSpPr>
          <p:cNvPr id="40" name="TextBox 39"/>
          <p:cNvSpPr txBox="1"/>
          <p:nvPr/>
        </p:nvSpPr>
        <p:spPr>
          <a:xfrm>
            <a:off x="3400459" y="1155868"/>
            <a:ext cx="15022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 smtClean="0"/>
              <a:t>NetworkNode</a:t>
            </a:r>
            <a:endParaRPr lang="en-US" dirty="0"/>
          </a:p>
        </p:txBody>
      </p:sp>
      <p:grpSp>
        <p:nvGrpSpPr>
          <p:cNvPr id="3" name="Group 2"/>
          <p:cNvGrpSpPr/>
          <p:nvPr/>
        </p:nvGrpSpPr>
        <p:grpSpPr>
          <a:xfrm>
            <a:off x="5247063" y="1676400"/>
            <a:ext cx="3528135" cy="978932"/>
            <a:chOff x="5247063" y="1676400"/>
            <a:chExt cx="3528135" cy="978932"/>
          </a:xfrm>
        </p:grpSpPr>
        <p:cxnSp>
          <p:nvCxnSpPr>
            <p:cNvPr id="30" name="Straight Arrow Connector 29"/>
            <p:cNvCxnSpPr/>
            <p:nvPr/>
          </p:nvCxnSpPr>
          <p:spPr>
            <a:xfrm>
              <a:off x="5247063" y="2091510"/>
              <a:ext cx="8017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5334000" y="1676400"/>
              <a:ext cx="16106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</a:t>
              </a:r>
              <a:endParaRPr lang="en-US" dirty="0"/>
            </a:p>
          </p:txBody>
        </p:sp>
        <p:cxnSp>
          <p:nvCxnSpPr>
            <p:cNvPr id="15" name="Straight Arrow Connector 14"/>
            <p:cNvCxnSpPr/>
            <p:nvPr/>
          </p:nvCxnSpPr>
          <p:spPr>
            <a:xfrm>
              <a:off x="5271092" y="2644410"/>
              <a:ext cx="8017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/>
            <p:cNvSpPr txBox="1"/>
            <p:nvPr/>
          </p:nvSpPr>
          <p:spPr>
            <a:xfrm>
              <a:off x="5334000" y="2286000"/>
              <a:ext cx="34411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{unknown, leader, follower}  status</a:t>
              </a:r>
              <a:endParaRPr lang="en-US" dirty="0"/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482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6750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Election: Flooding Algorithm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991600" cy="3962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Elect the node with highest identifier as the leader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Strategy: Transmit highest id you have encountered so far to your neighbors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Implementation: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Maintain a state variable, id, initialized to your own identifier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 each round, transmit value of id on output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Receive input values from the network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a value higher than id received, then update id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584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008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Execution of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713268" y="1403597"/>
            <a:ext cx="2382672" cy="1723626"/>
            <a:chOff x="2975855" y="1298931"/>
            <a:chExt cx="2382672" cy="1723626"/>
          </a:xfrm>
        </p:grpSpPr>
        <p:cxnSp>
          <p:nvCxnSpPr>
            <p:cNvPr id="11" name="Straight Arrow Connector 10"/>
            <p:cNvCxnSpPr>
              <a:endCxn id="20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/>
            <p:cNvCxnSpPr>
              <a:endCxn id="3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" name="Group 3"/>
            <p:cNvGrpSpPr/>
            <p:nvPr/>
          </p:nvGrpSpPr>
          <p:grpSpPr>
            <a:xfrm>
              <a:off x="2975855" y="2582234"/>
              <a:ext cx="533400" cy="440323"/>
              <a:chOff x="6858000" y="1998077"/>
              <a:chExt cx="533400" cy="440323"/>
            </a:xfrm>
          </p:grpSpPr>
          <p:sp>
            <p:nvSpPr>
              <p:cNvPr id="16" name="TextBox 1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3" name="Oval 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18" name="Group 17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19" name="TextBox 18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20" name="Oval 19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1" name="Group 20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22" name="TextBox 2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23" name="Oval 2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25" name="Group 24"/>
            <p:cNvGrpSpPr/>
            <p:nvPr/>
          </p:nvGrpSpPr>
          <p:grpSpPr>
            <a:xfrm>
              <a:off x="4825127" y="1298931"/>
              <a:ext cx="533400" cy="440323"/>
              <a:chOff x="6858000" y="1998077"/>
              <a:chExt cx="533400" cy="440323"/>
            </a:xfrm>
          </p:grpSpPr>
          <p:sp>
            <p:nvSpPr>
              <p:cNvPr id="26" name="TextBox 25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27" name="Oval 26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28" name="Straight Arrow Connector 27"/>
            <p:cNvCxnSpPr>
              <a:stCxn id="23" idx="5"/>
              <a:endCxn id="27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endCxn id="27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9" name="TextBox 28"/>
          <p:cNvSpPr txBox="1"/>
          <p:nvPr/>
        </p:nvSpPr>
        <p:spPr>
          <a:xfrm>
            <a:off x="3144770" y="141010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30" name="TextBox 29"/>
          <p:cNvSpPr txBox="1"/>
          <p:nvPr/>
        </p:nvSpPr>
        <p:spPr>
          <a:xfrm>
            <a:off x="3174983" y="2682294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326927" y="277327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26927" y="1439092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grpSp>
        <p:nvGrpSpPr>
          <p:cNvPr id="36" name="Group 35"/>
          <p:cNvGrpSpPr/>
          <p:nvPr/>
        </p:nvGrpSpPr>
        <p:grpSpPr>
          <a:xfrm>
            <a:off x="5026950" y="1328000"/>
            <a:ext cx="2382672" cy="1723626"/>
            <a:chOff x="2975855" y="1298931"/>
            <a:chExt cx="2382672" cy="1723626"/>
          </a:xfrm>
        </p:grpSpPr>
        <p:cxnSp>
          <p:nvCxnSpPr>
            <p:cNvPr id="37" name="Straight Arrow Connector 36"/>
            <p:cNvCxnSpPr>
              <a:endCxn id="53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Straight Arrow Connector 37"/>
            <p:cNvCxnSpPr>
              <a:endCxn id="55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39" name="Group 38"/>
            <p:cNvGrpSpPr/>
            <p:nvPr/>
          </p:nvGrpSpPr>
          <p:grpSpPr>
            <a:xfrm>
              <a:off x="2975855" y="2582234"/>
              <a:ext cx="533400" cy="440323"/>
              <a:chOff x="6858000" y="1998077"/>
              <a:chExt cx="533400" cy="440323"/>
            </a:xfrm>
          </p:grpSpPr>
          <p:sp>
            <p:nvSpPr>
              <p:cNvPr id="54" name="TextBox 53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1</a:t>
                </a:r>
              </a:p>
            </p:txBody>
          </p:sp>
          <p:sp>
            <p:nvSpPr>
              <p:cNvPr id="55" name="Oval 54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0" name="Group 39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52" name="TextBox 51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53" name="Oval 52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1" name="Group 40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50" name="TextBox 49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51" name="Oval 50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43" name="Group 42"/>
            <p:cNvGrpSpPr/>
            <p:nvPr/>
          </p:nvGrpSpPr>
          <p:grpSpPr>
            <a:xfrm>
              <a:off x="4825127" y="1298931"/>
              <a:ext cx="533400" cy="440323"/>
              <a:chOff x="6858000" y="1998077"/>
              <a:chExt cx="533400" cy="440323"/>
            </a:xfrm>
          </p:grpSpPr>
          <p:sp>
            <p:nvSpPr>
              <p:cNvPr id="48" name="TextBox 47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</a:t>
                </a:r>
                <a:endParaRPr lang="en-US" dirty="0"/>
              </a:p>
            </p:txBody>
          </p:sp>
          <p:sp>
            <p:nvSpPr>
              <p:cNvPr id="49" name="Oval 48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44" name="Straight Arrow Connector 43"/>
            <p:cNvCxnSpPr>
              <a:stCxn id="51" idx="5"/>
              <a:endCxn id="49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Straight Arrow Connector 44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endCxn id="49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6" name="TextBox 55"/>
          <p:cNvSpPr txBox="1"/>
          <p:nvPr/>
        </p:nvSpPr>
        <p:spPr>
          <a:xfrm>
            <a:off x="7458452" y="133450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57" name="TextBox 56"/>
          <p:cNvSpPr txBox="1"/>
          <p:nvPr/>
        </p:nvSpPr>
        <p:spPr>
          <a:xfrm>
            <a:off x="7488665" y="2606697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58" name="TextBox 57"/>
          <p:cNvSpPr txBox="1"/>
          <p:nvPr/>
        </p:nvSpPr>
        <p:spPr>
          <a:xfrm>
            <a:off x="4640609" y="269767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59" name="TextBox 58"/>
          <p:cNvSpPr txBox="1"/>
          <p:nvPr/>
        </p:nvSpPr>
        <p:spPr>
          <a:xfrm>
            <a:off x="4640609" y="1363495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1524000" y="3200400"/>
            <a:ext cx="86754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Initially</a:t>
            </a:r>
            <a:endParaRPr lang="en-US" dirty="0"/>
          </a:p>
        </p:txBody>
      </p:sp>
      <p:sp>
        <p:nvSpPr>
          <p:cNvPr id="61" name="TextBox 60"/>
          <p:cNvSpPr txBox="1"/>
          <p:nvPr/>
        </p:nvSpPr>
        <p:spPr>
          <a:xfrm>
            <a:off x="5638800" y="3200400"/>
            <a:ext cx="16915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 first round</a:t>
            </a:r>
            <a:endParaRPr lang="en-US" dirty="0"/>
          </a:p>
        </p:txBody>
      </p:sp>
      <p:grpSp>
        <p:nvGrpSpPr>
          <p:cNvPr id="62" name="Group 61"/>
          <p:cNvGrpSpPr/>
          <p:nvPr/>
        </p:nvGrpSpPr>
        <p:grpSpPr>
          <a:xfrm>
            <a:off x="471640" y="3882951"/>
            <a:ext cx="2399033" cy="1723626"/>
            <a:chOff x="2975855" y="1298931"/>
            <a:chExt cx="2399033" cy="1723626"/>
          </a:xfrm>
        </p:grpSpPr>
        <p:cxnSp>
          <p:nvCxnSpPr>
            <p:cNvPr id="63" name="Straight Arrow Connector 62"/>
            <p:cNvCxnSpPr>
              <a:endCxn id="78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endCxn id="80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65" name="Group 64"/>
            <p:cNvGrpSpPr/>
            <p:nvPr/>
          </p:nvGrpSpPr>
          <p:grpSpPr>
            <a:xfrm>
              <a:off x="2975855" y="2582234"/>
              <a:ext cx="570233" cy="440323"/>
              <a:chOff x="6858000" y="1998077"/>
              <a:chExt cx="570233" cy="440323"/>
            </a:xfrm>
          </p:grpSpPr>
          <p:sp>
            <p:nvSpPr>
              <p:cNvPr id="79" name="TextBox 78"/>
              <p:cNvSpPr txBox="1"/>
              <p:nvPr/>
            </p:nvSpPr>
            <p:spPr>
              <a:xfrm>
                <a:off x="6919760" y="2013423"/>
                <a:ext cx="5084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1/8</a:t>
                </a:r>
                <a:endParaRPr lang="en-US" dirty="0"/>
              </a:p>
            </p:txBody>
          </p:sp>
          <p:sp>
            <p:nvSpPr>
              <p:cNvPr id="80" name="Oval 79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6" name="Group 65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77" name="TextBox 76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78" name="Oval 7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7" name="Group 66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75" name="TextBox 74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76" name="Oval 75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68" name="Group 67"/>
            <p:cNvGrpSpPr/>
            <p:nvPr/>
          </p:nvGrpSpPr>
          <p:grpSpPr>
            <a:xfrm>
              <a:off x="4825127" y="1298931"/>
              <a:ext cx="549761" cy="440323"/>
              <a:chOff x="6858000" y="1998077"/>
              <a:chExt cx="549761" cy="440323"/>
            </a:xfrm>
          </p:grpSpPr>
          <p:sp>
            <p:nvSpPr>
              <p:cNvPr id="73" name="TextBox 72"/>
              <p:cNvSpPr txBox="1"/>
              <p:nvPr/>
            </p:nvSpPr>
            <p:spPr>
              <a:xfrm>
                <a:off x="6899288" y="2001326"/>
                <a:ext cx="5084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3/5</a:t>
                </a:r>
                <a:endParaRPr lang="en-US" dirty="0"/>
              </a:p>
            </p:txBody>
          </p:sp>
          <p:sp>
            <p:nvSpPr>
              <p:cNvPr id="74" name="Oval 7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9" name="Straight Arrow Connector 68"/>
            <p:cNvCxnSpPr>
              <a:stCxn id="76" idx="5"/>
              <a:endCxn id="74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Straight Arrow Connector 70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Straight Arrow Connector 71"/>
            <p:cNvCxnSpPr>
              <a:endCxn id="74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1" name="TextBox 80"/>
          <p:cNvSpPr txBox="1"/>
          <p:nvPr/>
        </p:nvSpPr>
        <p:spPr>
          <a:xfrm>
            <a:off x="2903142" y="38894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82" name="TextBox 81"/>
          <p:cNvSpPr txBox="1"/>
          <p:nvPr/>
        </p:nvSpPr>
        <p:spPr>
          <a:xfrm>
            <a:off x="2933355" y="51616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83" name="TextBox 82"/>
          <p:cNvSpPr txBox="1"/>
          <p:nvPr/>
        </p:nvSpPr>
        <p:spPr>
          <a:xfrm>
            <a:off x="85299" y="525262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84" name="TextBox 83"/>
          <p:cNvSpPr txBox="1"/>
          <p:nvPr/>
        </p:nvSpPr>
        <p:spPr>
          <a:xfrm>
            <a:off x="85299" y="39184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5</a:t>
            </a:r>
            <a:endParaRPr lang="en-US" dirty="0"/>
          </a:p>
        </p:txBody>
      </p:sp>
      <p:sp>
        <p:nvSpPr>
          <p:cNvPr id="85" name="TextBox 84"/>
          <p:cNvSpPr txBox="1"/>
          <p:nvPr/>
        </p:nvSpPr>
        <p:spPr>
          <a:xfrm>
            <a:off x="1101344" y="5780051"/>
            <a:ext cx="199432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 second round</a:t>
            </a:r>
            <a:endParaRPr lang="en-US" dirty="0"/>
          </a:p>
        </p:txBody>
      </p:sp>
      <p:grpSp>
        <p:nvGrpSpPr>
          <p:cNvPr id="86" name="Group 85"/>
          <p:cNvGrpSpPr/>
          <p:nvPr/>
        </p:nvGrpSpPr>
        <p:grpSpPr>
          <a:xfrm>
            <a:off x="5049152" y="3882951"/>
            <a:ext cx="2393521" cy="1723626"/>
            <a:chOff x="2975855" y="1298931"/>
            <a:chExt cx="2393521" cy="1723626"/>
          </a:xfrm>
        </p:grpSpPr>
        <p:cxnSp>
          <p:nvCxnSpPr>
            <p:cNvPr id="87" name="Straight Arrow Connector 86"/>
            <p:cNvCxnSpPr>
              <a:endCxn id="102" idx="2"/>
            </p:cNvCxnSpPr>
            <p:nvPr/>
          </p:nvCxnSpPr>
          <p:spPr>
            <a:xfrm>
              <a:off x="3547281" y="2802395"/>
              <a:ext cx="1277846" cy="1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Arrow Connector 87"/>
            <p:cNvCxnSpPr>
              <a:endCxn id="104" idx="0"/>
            </p:cNvCxnSpPr>
            <p:nvPr/>
          </p:nvCxnSpPr>
          <p:spPr>
            <a:xfrm>
              <a:off x="3242555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89" name="Group 88"/>
            <p:cNvGrpSpPr/>
            <p:nvPr/>
          </p:nvGrpSpPr>
          <p:grpSpPr>
            <a:xfrm>
              <a:off x="2975855" y="2582234"/>
              <a:ext cx="564721" cy="440323"/>
              <a:chOff x="6858000" y="1998077"/>
              <a:chExt cx="564721" cy="440323"/>
            </a:xfrm>
          </p:grpSpPr>
          <p:sp>
            <p:nvSpPr>
              <p:cNvPr id="103" name="TextBox 102"/>
              <p:cNvSpPr txBox="1"/>
              <p:nvPr/>
            </p:nvSpPr>
            <p:spPr>
              <a:xfrm>
                <a:off x="6914248" y="2013423"/>
                <a:ext cx="5084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1/8</a:t>
                </a:r>
                <a:endParaRPr lang="en-US" dirty="0"/>
              </a:p>
            </p:txBody>
          </p:sp>
          <p:sp>
            <p:nvSpPr>
              <p:cNvPr id="104" name="Oval 103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0" name="Group 89"/>
            <p:cNvGrpSpPr/>
            <p:nvPr/>
          </p:nvGrpSpPr>
          <p:grpSpPr>
            <a:xfrm>
              <a:off x="4825127" y="2582234"/>
              <a:ext cx="533400" cy="440323"/>
              <a:chOff x="6858000" y="1998077"/>
              <a:chExt cx="533400" cy="440323"/>
            </a:xfrm>
          </p:grpSpPr>
          <p:sp>
            <p:nvSpPr>
              <p:cNvPr id="101" name="TextBox 100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/>
                  <a:t>8</a:t>
                </a:r>
              </a:p>
            </p:txBody>
          </p:sp>
          <p:sp>
            <p:nvSpPr>
              <p:cNvPr id="102" name="Oval 101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1" name="Group 90"/>
            <p:cNvGrpSpPr/>
            <p:nvPr/>
          </p:nvGrpSpPr>
          <p:grpSpPr>
            <a:xfrm>
              <a:off x="2975855" y="1298931"/>
              <a:ext cx="533400" cy="440323"/>
              <a:chOff x="6858000" y="1998077"/>
              <a:chExt cx="533400" cy="440323"/>
            </a:xfrm>
          </p:grpSpPr>
          <p:sp>
            <p:nvSpPr>
              <p:cNvPr id="99" name="TextBox 98"/>
              <p:cNvSpPr txBox="1"/>
              <p:nvPr/>
            </p:nvSpPr>
            <p:spPr>
              <a:xfrm>
                <a:off x="6973857" y="2033572"/>
                <a:ext cx="301686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5</a:t>
                </a:r>
                <a:endParaRPr lang="en-US" dirty="0"/>
              </a:p>
            </p:txBody>
          </p:sp>
          <p:sp>
            <p:nvSpPr>
              <p:cNvPr id="100" name="Oval 99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92" name="Group 91"/>
            <p:cNvGrpSpPr/>
            <p:nvPr/>
          </p:nvGrpSpPr>
          <p:grpSpPr>
            <a:xfrm>
              <a:off x="4825127" y="1298931"/>
              <a:ext cx="544249" cy="440323"/>
              <a:chOff x="6858000" y="1998077"/>
              <a:chExt cx="544249" cy="440323"/>
            </a:xfrm>
          </p:grpSpPr>
          <p:sp>
            <p:nvSpPr>
              <p:cNvPr id="97" name="TextBox 96"/>
              <p:cNvSpPr txBox="1"/>
              <p:nvPr/>
            </p:nvSpPr>
            <p:spPr>
              <a:xfrm>
                <a:off x="6893776" y="2001326"/>
                <a:ext cx="508473" cy="36933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dirty="0" smtClean="0"/>
                  <a:t>3/8</a:t>
                </a:r>
                <a:endParaRPr lang="en-US" dirty="0"/>
              </a:p>
            </p:txBody>
          </p:sp>
          <p:sp>
            <p:nvSpPr>
              <p:cNvPr id="98" name="Oval 97"/>
              <p:cNvSpPr/>
              <p:nvPr/>
            </p:nvSpPr>
            <p:spPr>
              <a:xfrm>
                <a:off x="6858000" y="1998077"/>
                <a:ext cx="533400" cy="440323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93" name="Straight Arrow Connector 92"/>
            <p:cNvCxnSpPr>
              <a:stCxn id="100" idx="5"/>
              <a:endCxn id="98" idx="3"/>
            </p:cNvCxnSpPr>
            <p:nvPr/>
          </p:nvCxnSpPr>
          <p:spPr>
            <a:xfrm>
              <a:off x="3431140" y="1674770"/>
              <a:ext cx="1472102" cy="0"/>
            </a:xfrm>
            <a:prstGeom prst="straightConnector1">
              <a:avLst/>
            </a:prstGeom>
            <a:ln w="25400">
              <a:headEnd type="arrow"/>
              <a:tailEnd type="non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Straight Arrow Connector 93"/>
            <p:cNvCxnSpPr/>
            <p:nvPr/>
          </p:nvCxnSpPr>
          <p:spPr>
            <a:xfrm>
              <a:off x="3431140" y="1334426"/>
              <a:ext cx="1472102" cy="0"/>
            </a:xfrm>
            <a:prstGeom prst="straightConnector1">
              <a:avLst/>
            </a:prstGeom>
            <a:ln w="25400">
              <a:headEnd type="none"/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>
              <a:off x="5219700" y="1765111"/>
              <a:ext cx="0" cy="8171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Straight Arrow Connector 95"/>
            <p:cNvCxnSpPr>
              <a:endCxn id="98" idx="4"/>
            </p:cNvCxnSpPr>
            <p:nvPr/>
          </p:nvCxnSpPr>
          <p:spPr>
            <a:xfrm flipV="1">
              <a:off x="3400507" y="1739254"/>
              <a:ext cx="1691320" cy="87847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5" name="TextBox 104"/>
          <p:cNvSpPr txBox="1"/>
          <p:nvPr/>
        </p:nvSpPr>
        <p:spPr>
          <a:xfrm>
            <a:off x="7480654" y="388945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06" name="TextBox 105"/>
          <p:cNvSpPr txBox="1"/>
          <p:nvPr/>
        </p:nvSpPr>
        <p:spPr>
          <a:xfrm>
            <a:off x="7510867" y="5161648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07" name="TextBox 106"/>
          <p:cNvSpPr txBox="1"/>
          <p:nvPr/>
        </p:nvSpPr>
        <p:spPr>
          <a:xfrm>
            <a:off x="4662811" y="525262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8</a:t>
            </a:r>
            <a:endParaRPr lang="en-US" dirty="0"/>
          </a:p>
        </p:txBody>
      </p:sp>
      <p:sp>
        <p:nvSpPr>
          <p:cNvPr id="108" name="TextBox 107"/>
          <p:cNvSpPr txBox="1"/>
          <p:nvPr/>
        </p:nvSpPr>
        <p:spPr>
          <a:xfrm>
            <a:off x="4662811" y="3918446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09" name="TextBox 108"/>
          <p:cNvSpPr txBox="1"/>
          <p:nvPr/>
        </p:nvSpPr>
        <p:spPr>
          <a:xfrm>
            <a:off x="5678856" y="5780051"/>
            <a:ext cx="17783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After third round</a:t>
            </a:r>
            <a:endParaRPr lang="en-US" dirty="0"/>
          </a:p>
        </p:txBody>
      </p:sp>
      <p:sp>
        <p:nvSpPr>
          <p:cNvPr id="110" name="TextBox 109"/>
          <p:cNvSpPr txBox="1"/>
          <p:nvPr/>
        </p:nvSpPr>
        <p:spPr>
          <a:xfrm>
            <a:off x="6096000" y="2819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11" name="TextBox 110"/>
          <p:cNvSpPr txBox="1"/>
          <p:nvPr/>
        </p:nvSpPr>
        <p:spPr>
          <a:xfrm>
            <a:off x="5029200" y="1905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12" name="TextBox 111"/>
          <p:cNvSpPr txBox="1"/>
          <p:nvPr/>
        </p:nvSpPr>
        <p:spPr>
          <a:xfrm>
            <a:off x="5943600" y="1676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3</a:t>
            </a:r>
            <a:endParaRPr lang="en-US" dirty="0"/>
          </a:p>
        </p:txBody>
      </p:sp>
      <p:sp>
        <p:nvSpPr>
          <p:cNvPr id="113" name="TextBox 112"/>
          <p:cNvSpPr txBox="1"/>
          <p:nvPr/>
        </p:nvSpPr>
        <p:spPr>
          <a:xfrm>
            <a:off x="7239000" y="1905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</a:t>
            </a:r>
          </a:p>
        </p:txBody>
      </p:sp>
      <p:sp>
        <p:nvSpPr>
          <p:cNvPr id="114" name="TextBox 113"/>
          <p:cNvSpPr txBox="1"/>
          <p:nvPr/>
        </p:nvSpPr>
        <p:spPr>
          <a:xfrm>
            <a:off x="6172200" y="21336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115" name="TextBox 114"/>
          <p:cNvSpPr txBox="1"/>
          <p:nvPr/>
        </p:nvSpPr>
        <p:spPr>
          <a:xfrm>
            <a:off x="6096000" y="10668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16" name="TextBox 115"/>
          <p:cNvSpPr txBox="1"/>
          <p:nvPr/>
        </p:nvSpPr>
        <p:spPr>
          <a:xfrm>
            <a:off x="2743200" y="44958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17" name="TextBox 116"/>
          <p:cNvSpPr txBox="1"/>
          <p:nvPr/>
        </p:nvSpPr>
        <p:spPr>
          <a:xfrm>
            <a:off x="1524000" y="54102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18" name="TextBox 117"/>
          <p:cNvSpPr txBox="1"/>
          <p:nvPr/>
        </p:nvSpPr>
        <p:spPr>
          <a:xfrm>
            <a:off x="1295400" y="4572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19" name="TextBox 118"/>
          <p:cNvSpPr txBox="1"/>
          <p:nvPr/>
        </p:nvSpPr>
        <p:spPr>
          <a:xfrm>
            <a:off x="457200" y="44958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20" name="TextBox 119"/>
          <p:cNvSpPr txBox="1"/>
          <p:nvPr/>
        </p:nvSpPr>
        <p:spPr>
          <a:xfrm>
            <a:off x="1524000" y="3581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21" name="TextBox 120"/>
          <p:cNvSpPr txBox="1"/>
          <p:nvPr/>
        </p:nvSpPr>
        <p:spPr>
          <a:xfrm>
            <a:off x="1447800" y="4191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6172200" y="54102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23" name="TextBox 122"/>
          <p:cNvSpPr txBox="1"/>
          <p:nvPr/>
        </p:nvSpPr>
        <p:spPr>
          <a:xfrm>
            <a:off x="7315200" y="4572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24" name="TextBox 123"/>
          <p:cNvSpPr txBox="1"/>
          <p:nvPr/>
        </p:nvSpPr>
        <p:spPr>
          <a:xfrm>
            <a:off x="6019800" y="44958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25" name="TextBox 124"/>
          <p:cNvSpPr txBox="1"/>
          <p:nvPr/>
        </p:nvSpPr>
        <p:spPr>
          <a:xfrm>
            <a:off x="6019800" y="4191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8</a:t>
            </a:r>
          </a:p>
        </p:txBody>
      </p:sp>
      <p:sp>
        <p:nvSpPr>
          <p:cNvPr id="126" name="TextBox 125"/>
          <p:cNvSpPr txBox="1"/>
          <p:nvPr/>
        </p:nvSpPr>
        <p:spPr>
          <a:xfrm>
            <a:off x="6019800" y="35814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sp>
        <p:nvSpPr>
          <p:cNvPr id="127" name="TextBox 126"/>
          <p:cNvSpPr txBox="1"/>
          <p:nvPr/>
        </p:nvSpPr>
        <p:spPr>
          <a:xfrm>
            <a:off x="5029200" y="4572000"/>
            <a:ext cx="30168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5</a:t>
            </a:r>
          </a:p>
        </p:txBody>
      </p:sp>
      <p:grpSp>
        <p:nvGrpSpPr>
          <p:cNvPr id="128" name="Group 12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2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3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3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687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48314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1" fill="hold">
                      <p:stCondLst>
                        <p:cond delay="indefinite"/>
                      </p:stCondLst>
                      <p:childTnLst>
                        <p:par>
                          <p:cTn id="72" fill="hold">
                            <p:stCondLst>
                              <p:cond delay="0"/>
                            </p:stCondLst>
                            <p:childTnLst>
                              <p:par>
                                <p:cTn id="7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8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7" fill="hold">
                      <p:stCondLst>
                        <p:cond delay="indefinite"/>
                      </p:stCondLst>
                      <p:childTnLst>
                        <p:par>
                          <p:cTn id="88" fill="hold">
                            <p:stCondLst>
                              <p:cond delay="0"/>
                            </p:stCondLst>
                            <p:childTnLst>
                              <p:par>
                                <p:cTn id="8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30" grpId="0"/>
      <p:bldP spid="34" grpId="0"/>
      <p:bldP spid="35" grpId="0"/>
      <p:bldP spid="56" grpId="0"/>
      <p:bldP spid="57" grpId="0"/>
      <p:bldP spid="58" grpId="0"/>
      <p:bldP spid="59" grpId="0"/>
      <p:bldP spid="60" grpId="0"/>
      <p:bldP spid="61" grpId="0"/>
      <p:bldP spid="81" grpId="0"/>
      <p:bldP spid="82" grpId="0"/>
      <p:bldP spid="83" grpId="0"/>
      <p:bldP spid="84" grpId="0"/>
      <p:bldP spid="85" grpId="0"/>
      <p:bldP spid="105" grpId="0"/>
      <p:bldP spid="106" grpId="0"/>
      <p:bldP spid="107" grpId="0"/>
      <p:bldP spid="108" grpId="0"/>
      <p:bldP spid="109" grpId="0"/>
      <p:bldP spid="110" grpId="0"/>
      <p:bldP spid="111" grpId="0"/>
      <p:bldP spid="112" grpId="0"/>
      <p:bldP spid="113" grpId="0"/>
      <p:bldP spid="114" grpId="0"/>
      <p:bldP spid="115" grpId="0"/>
      <p:bldP spid="116" grpId="0"/>
      <p:bldP spid="117" grpId="0"/>
      <p:bldP spid="118" grpId="0"/>
      <p:bldP spid="119" grpId="0"/>
      <p:bldP spid="120" grpId="0"/>
      <p:bldP spid="121" grpId="0"/>
      <p:bldP spid="122" grpId="0"/>
      <p:bldP spid="123" grpId="0"/>
      <p:bldP spid="124" grpId="0"/>
      <p:bldP spid="125" grpId="0"/>
      <p:bldP spid="126" grpId="0"/>
      <p:bldP spid="12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should a node stop and make a decision?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it knows that enough rounds have elapsed for message from every node to reach every other node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Correctness depends on following assumptions: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Network is </a:t>
            </a:r>
            <a:r>
              <a:rPr lang="en-US" sz="2000" b="1" dirty="0" smtClean="0">
                <a:latin typeface="Comic Sans MS" pitchFamily="66" charset="0"/>
              </a:rPr>
              <a:t>strongly connected</a:t>
            </a:r>
            <a:r>
              <a:rPr lang="en-US" sz="2000" dirty="0" smtClean="0">
                <a:latin typeface="Comic Sans MS" pitchFamily="66" charset="0"/>
              </a:rPr>
              <a:t>: for every pair of nodes m and n, there is a directed path from node m to node 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Each node knows an upper bound N on total number of nodes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Implementation of decision rule: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Maintain a state variable r to count rounds, initially 1</a:t>
            </a:r>
            <a:endParaRPr lang="en-US" sz="2000" dirty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 each round, r is incremented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r = N, decide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should the decision be?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789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6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Node Component for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588388" y="1295400"/>
            <a:ext cx="5478172" cy="44958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9" name="Group 48"/>
          <p:cNvGrpSpPr/>
          <p:nvPr/>
        </p:nvGrpSpPr>
        <p:grpSpPr>
          <a:xfrm>
            <a:off x="1781787" y="1871105"/>
            <a:ext cx="3933214" cy="1107552"/>
            <a:chOff x="1811391" y="2295784"/>
            <a:chExt cx="3933214" cy="1107552"/>
          </a:xfrm>
        </p:grpSpPr>
        <p:sp>
          <p:nvSpPr>
            <p:cNvPr id="37" name="TextBox 36"/>
            <p:cNvSpPr txBox="1"/>
            <p:nvPr/>
          </p:nvSpPr>
          <p:spPr>
            <a:xfrm>
              <a:off x="3230004" y="2535261"/>
              <a:ext cx="2323072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if (r&lt;N) then</a:t>
              </a:r>
            </a:p>
            <a:p>
              <a:r>
                <a:rPr lang="en-US" dirty="0" smtClean="0"/>
                <a:t>      { out := id; r := r+1} </a:t>
              </a:r>
              <a:endParaRPr lang="en-US" dirty="0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3073275" y="2295784"/>
              <a:ext cx="2671330" cy="1107552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811391" y="2347693"/>
              <a:ext cx="967957" cy="64633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A1: r, id</a:t>
              </a:r>
            </a:p>
            <a:p>
              <a:r>
                <a:rPr lang="en-US" dirty="0"/>
                <a:t> </a:t>
              </a:r>
              <a:r>
                <a:rPr lang="en-US" dirty="0" smtClean="0"/>
                <a:t>-&gt; r, out</a:t>
              </a:r>
              <a:endParaRPr lang="en-US" dirty="0"/>
            </a:p>
          </p:txBody>
        </p:sp>
      </p:grpSp>
      <p:sp>
        <p:nvSpPr>
          <p:cNvPr id="45" name="Rounded Rectangle 44"/>
          <p:cNvSpPr/>
          <p:nvPr/>
        </p:nvSpPr>
        <p:spPr>
          <a:xfrm>
            <a:off x="2133600" y="3505200"/>
            <a:ext cx="4572000" cy="2057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1588388" y="3070000"/>
            <a:ext cx="22107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A2: </a:t>
            </a:r>
            <a:r>
              <a:rPr lang="en-US" dirty="0" err="1" smtClean="0"/>
              <a:t>r,id,in</a:t>
            </a:r>
            <a:r>
              <a:rPr lang="en-US" dirty="0" smtClean="0"/>
              <a:t> -&gt; id, status</a:t>
            </a:r>
            <a:endParaRPr lang="en-US" dirty="0"/>
          </a:p>
        </p:txBody>
      </p:sp>
      <p:cxnSp>
        <p:nvCxnSpPr>
          <p:cNvPr id="50" name="Straight Arrow Connector 49"/>
          <p:cNvCxnSpPr>
            <a:endCxn id="45" idx="0"/>
          </p:cNvCxnSpPr>
          <p:nvPr/>
        </p:nvCxnSpPr>
        <p:spPr>
          <a:xfrm flipH="1">
            <a:off x="4419600" y="3015648"/>
            <a:ext cx="5882" cy="489552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/>
          <p:cNvGrpSpPr/>
          <p:nvPr/>
        </p:nvGrpSpPr>
        <p:grpSpPr>
          <a:xfrm>
            <a:off x="1566214" y="1337384"/>
            <a:ext cx="5478172" cy="461304"/>
            <a:chOff x="1588388" y="1672296"/>
            <a:chExt cx="5478172" cy="461304"/>
          </a:xfrm>
        </p:grpSpPr>
        <p:sp>
          <p:nvSpPr>
            <p:cNvPr id="58" name="TextBox 57"/>
            <p:cNvSpPr txBox="1"/>
            <p:nvPr/>
          </p:nvSpPr>
          <p:spPr>
            <a:xfrm>
              <a:off x="3209427" y="1672296"/>
              <a:ext cx="208422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nat</a:t>
              </a:r>
              <a:r>
                <a:rPr lang="en-US" dirty="0" smtClean="0"/>
                <a:t> id := </a:t>
              </a:r>
              <a:r>
                <a:rPr lang="en-US" dirty="0" err="1" smtClean="0"/>
                <a:t>myID</a:t>
              </a:r>
              <a:r>
                <a:rPr lang="en-US" dirty="0" smtClean="0"/>
                <a:t>; r := 1</a:t>
              </a:r>
              <a:endParaRPr lang="en-US" dirty="0"/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1588388" y="2133600"/>
              <a:ext cx="5478172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5" name="Group 14"/>
          <p:cNvGrpSpPr/>
          <p:nvPr/>
        </p:nvGrpSpPr>
        <p:grpSpPr>
          <a:xfrm>
            <a:off x="136911" y="3015648"/>
            <a:ext cx="1451477" cy="562203"/>
            <a:chOff x="136911" y="3015648"/>
            <a:chExt cx="1451477" cy="562203"/>
          </a:xfrm>
        </p:grpSpPr>
        <p:cxnSp>
          <p:nvCxnSpPr>
            <p:cNvPr id="57" name="Straight Arrow Connector 56"/>
            <p:cNvCxnSpPr/>
            <p:nvPr/>
          </p:nvCxnSpPr>
          <p:spPr>
            <a:xfrm>
              <a:off x="697611" y="3577851"/>
              <a:ext cx="890777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136911" y="3015648"/>
              <a:ext cx="1345169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/>
                <a:t>s</a:t>
              </a:r>
              <a:r>
                <a:rPr lang="en-US" dirty="0" smtClean="0"/>
                <a:t>et(</a:t>
              </a:r>
              <a:r>
                <a:rPr lang="en-US" dirty="0" err="1" smtClean="0"/>
                <a:t>msg</a:t>
              </a:r>
              <a:r>
                <a:rPr lang="en-US" dirty="0" smtClean="0"/>
                <a:t>)  in</a:t>
              </a:r>
              <a:endParaRPr lang="en-US" dirty="0"/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7066560" y="2680282"/>
            <a:ext cx="1699712" cy="2188899"/>
            <a:chOff x="6946775" y="2687901"/>
            <a:chExt cx="1699712" cy="2188899"/>
          </a:xfrm>
        </p:grpSpPr>
        <p:cxnSp>
          <p:nvCxnSpPr>
            <p:cNvPr id="69" name="Straight Arrow Connector 68"/>
            <p:cNvCxnSpPr/>
            <p:nvPr/>
          </p:nvCxnSpPr>
          <p:spPr>
            <a:xfrm>
              <a:off x="6946775" y="3159827"/>
              <a:ext cx="8017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0" name="TextBox 69"/>
            <p:cNvSpPr txBox="1"/>
            <p:nvPr/>
          </p:nvSpPr>
          <p:spPr>
            <a:xfrm>
              <a:off x="7035853" y="2687901"/>
              <a:ext cx="16106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e</a:t>
              </a:r>
              <a:r>
                <a:rPr lang="en-US" dirty="0" smtClean="0"/>
                <a:t>vent(</a:t>
              </a:r>
              <a:r>
                <a:rPr lang="en-US" dirty="0" err="1" smtClean="0"/>
                <a:t>msg</a:t>
              </a:r>
              <a:r>
                <a:rPr lang="en-US" dirty="0" smtClean="0"/>
                <a:t>) out</a:t>
              </a:r>
              <a:endParaRPr lang="en-US" dirty="0"/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>
              <a:off x="6970804" y="4876800"/>
              <a:ext cx="8017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2" name="TextBox 71"/>
            <p:cNvSpPr txBox="1"/>
            <p:nvPr/>
          </p:nvSpPr>
          <p:spPr>
            <a:xfrm>
              <a:off x="7017656" y="3539523"/>
              <a:ext cx="1192058" cy="120032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{unknown,</a:t>
              </a:r>
            </a:p>
            <a:p>
              <a:r>
                <a:rPr lang="en-US" dirty="0"/>
                <a:t>l</a:t>
              </a:r>
              <a:r>
                <a:rPr lang="en-US" dirty="0" smtClean="0"/>
                <a:t>eader,</a:t>
              </a:r>
            </a:p>
            <a:p>
              <a:r>
                <a:rPr lang="en-US" dirty="0" smtClean="0"/>
                <a:t>follower}  </a:t>
              </a:r>
            </a:p>
            <a:p>
              <a:r>
                <a:rPr lang="en-US" dirty="0" smtClean="0"/>
                <a:t>status</a:t>
              </a:r>
              <a:endParaRPr lang="en-US" dirty="0"/>
            </a:p>
          </p:txBody>
        </p:sp>
      </p:grpSp>
      <p:sp>
        <p:nvSpPr>
          <p:cNvPr id="74" name="TextBox 73"/>
          <p:cNvSpPr txBox="1"/>
          <p:nvPr/>
        </p:nvSpPr>
        <p:spPr>
          <a:xfrm>
            <a:off x="2289885" y="3796073"/>
            <a:ext cx="41789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if (in != Empty) then id := max (id, max in); </a:t>
            </a:r>
            <a:endParaRPr lang="en-US" dirty="0"/>
          </a:p>
        </p:txBody>
      </p:sp>
      <p:sp>
        <p:nvSpPr>
          <p:cNvPr id="75" name="TextBox 74"/>
          <p:cNvSpPr txBox="1"/>
          <p:nvPr/>
        </p:nvSpPr>
        <p:spPr>
          <a:xfrm>
            <a:off x="2330149" y="4289588"/>
            <a:ext cx="3904659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if (r &lt; N) then status := unknown</a:t>
            </a:r>
          </a:p>
          <a:p>
            <a:r>
              <a:rPr lang="en-US" dirty="0" smtClean="0"/>
              <a:t>else if (id == </a:t>
            </a:r>
            <a:r>
              <a:rPr lang="en-US" dirty="0" err="1" smtClean="0"/>
              <a:t>myID</a:t>
            </a:r>
            <a:r>
              <a:rPr lang="en-US" dirty="0" smtClean="0"/>
              <a:t>) then status := leader</a:t>
            </a:r>
          </a:p>
          <a:p>
            <a:r>
              <a:rPr lang="en-US" dirty="0"/>
              <a:t> </a:t>
            </a:r>
            <a:r>
              <a:rPr lang="en-US" dirty="0" smtClean="0"/>
              <a:t>        else status := follower </a:t>
            </a:r>
            <a:endParaRPr lang="en-US" dirty="0"/>
          </a:p>
        </p:txBody>
      </p:sp>
      <p:grpSp>
        <p:nvGrpSpPr>
          <p:cNvPr id="26" name="Group 2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892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66475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5" grpId="0" animBg="1"/>
      <p:bldP spid="48" grpId="0"/>
      <p:bldP spid="74" grpId="0"/>
      <p:bldP spid="75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7630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Does a node really have to wait for N rounds?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 node receives a value higher than its own identifier, can it stop participating (i.e. not transmit any more messages)?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Does a node have to transmit in each round? When can it choose to skip a round without affecting correctness?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994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244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Combinational Circuits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40"/>
          <p:cNvGrpSpPr/>
          <p:nvPr/>
        </p:nvGrpSpPr>
        <p:grpSpPr>
          <a:xfrm>
            <a:off x="457200" y="1409700"/>
            <a:ext cx="3326785" cy="990600"/>
            <a:chOff x="2590800" y="1219200"/>
            <a:chExt cx="3326785" cy="990600"/>
          </a:xfrm>
        </p:grpSpPr>
        <p:sp>
          <p:nvSpPr>
            <p:cNvPr id="25" name="Rectangle 24"/>
            <p:cNvSpPr/>
            <p:nvPr/>
          </p:nvSpPr>
          <p:spPr>
            <a:xfrm>
              <a:off x="3352800" y="1600200"/>
              <a:ext cx="1600200" cy="609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9" name="Straight Arrow Connector 28"/>
            <p:cNvCxnSpPr/>
            <p:nvPr/>
          </p:nvCxnSpPr>
          <p:spPr>
            <a:xfrm>
              <a:off x="4953000" y="19050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Straight Arrow Connector 30"/>
            <p:cNvCxnSpPr/>
            <p:nvPr/>
          </p:nvCxnSpPr>
          <p:spPr>
            <a:xfrm>
              <a:off x="2590800" y="19050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2" name="TextBox 31"/>
            <p:cNvSpPr txBox="1"/>
            <p:nvPr/>
          </p:nvSpPr>
          <p:spPr>
            <a:xfrm>
              <a:off x="2590800" y="15240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581400" y="1752600"/>
              <a:ext cx="10230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/>
                <a:t>out := ~ in</a:t>
              </a:r>
              <a:endParaRPr lang="en-US" sz="1600" dirty="0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029200" y="15240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37" name="TextBox 36"/>
            <p:cNvSpPr txBox="1"/>
            <p:nvPr/>
          </p:nvSpPr>
          <p:spPr>
            <a:xfrm>
              <a:off x="3352800" y="1219200"/>
              <a:ext cx="8746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SyncNot</a:t>
              </a:r>
              <a:endParaRPr lang="en-US" sz="1600" dirty="0"/>
            </a:p>
          </p:txBody>
        </p:sp>
      </p:grpSp>
      <p:grpSp>
        <p:nvGrpSpPr>
          <p:cNvPr id="27" name="Group 26"/>
          <p:cNvGrpSpPr/>
          <p:nvPr/>
        </p:nvGrpSpPr>
        <p:grpSpPr>
          <a:xfrm>
            <a:off x="4495800" y="1371600"/>
            <a:ext cx="2547153" cy="1066800"/>
            <a:chOff x="4495800" y="1371600"/>
            <a:chExt cx="2547153" cy="1066800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5867400" y="21717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/>
            <p:nvPr/>
          </p:nvCxnSpPr>
          <p:spPr>
            <a:xfrm>
              <a:off x="4495800" y="21717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" name="TextBox 48"/>
            <p:cNvSpPr txBox="1"/>
            <p:nvPr/>
          </p:nvSpPr>
          <p:spPr>
            <a:xfrm>
              <a:off x="4800600" y="1828800"/>
              <a:ext cx="33855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</a:t>
              </a:r>
              <a:endParaRPr lang="en-US" sz="1600" dirty="0"/>
            </a:p>
          </p:txBody>
        </p:sp>
        <p:sp>
          <p:nvSpPr>
            <p:cNvPr id="53" name="TextBox 52"/>
            <p:cNvSpPr txBox="1"/>
            <p:nvPr/>
          </p:nvSpPr>
          <p:spPr>
            <a:xfrm>
              <a:off x="5791200" y="1828800"/>
              <a:ext cx="125175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 awaits in</a:t>
              </a:r>
              <a:endParaRPr lang="en-US" sz="1600" dirty="0"/>
            </a:p>
          </p:txBody>
        </p:sp>
        <p:sp>
          <p:nvSpPr>
            <p:cNvPr id="54" name="TextBox 53"/>
            <p:cNvSpPr txBox="1"/>
            <p:nvPr/>
          </p:nvSpPr>
          <p:spPr>
            <a:xfrm>
              <a:off x="4572000" y="1371600"/>
              <a:ext cx="87466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SyncNot</a:t>
              </a:r>
              <a:endParaRPr lang="en-US" sz="1600" dirty="0"/>
            </a:p>
          </p:txBody>
        </p:sp>
        <p:grpSp>
          <p:nvGrpSpPr>
            <p:cNvPr id="26" name="Group 25"/>
            <p:cNvGrpSpPr/>
            <p:nvPr/>
          </p:nvGrpSpPr>
          <p:grpSpPr>
            <a:xfrm>
              <a:off x="5257800" y="1905000"/>
              <a:ext cx="609600" cy="533400"/>
              <a:chOff x="4648200" y="3048000"/>
              <a:chExt cx="609600" cy="533400"/>
            </a:xfrm>
          </p:grpSpPr>
          <p:sp>
            <p:nvSpPr>
              <p:cNvPr id="23" name="Oval 22"/>
              <p:cNvSpPr/>
              <p:nvPr/>
            </p:nvSpPr>
            <p:spPr>
              <a:xfrm>
                <a:off x="5105400" y="3238500"/>
                <a:ext cx="152400" cy="1524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Isosceles Triangle 23"/>
              <p:cNvSpPr/>
              <p:nvPr/>
            </p:nvSpPr>
            <p:spPr>
              <a:xfrm rot="5400000">
                <a:off x="4610100" y="3086100"/>
                <a:ext cx="533400" cy="457200"/>
              </a:xfrm>
              <a:prstGeom prst="triangl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</p:grpSp>
      <p:grpSp>
        <p:nvGrpSpPr>
          <p:cNvPr id="51" name="Group 50"/>
          <p:cNvGrpSpPr/>
          <p:nvPr/>
        </p:nvGrpSpPr>
        <p:grpSpPr>
          <a:xfrm>
            <a:off x="457200" y="3810000"/>
            <a:ext cx="3479185" cy="1176754"/>
            <a:chOff x="457200" y="3810000"/>
            <a:chExt cx="3479185" cy="1176754"/>
          </a:xfrm>
        </p:grpSpPr>
        <p:sp>
          <p:nvSpPr>
            <p:cNvPr id="30" name="Rectangle 29"/>
            <p:cNvSpPr/>
            <p:nvPr/>
          </p:nvSpPr>
          <p:spPr>
            <a:xfrm>
              <a:off x="1371600" y="4191000"/>
              <a:ext cx="1600200" cy="609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2971800" y="44958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/>
            <p:nvPr/>
          </p:nvCxnSpPr>
          <p:spPr>
            <a:xfrm>
              <a:off x="609600" y="44196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3" name="TextBox 42"/>
            <p:cNvSpPr txBox="1"/>
            <p:nvPr/>
          </p:nvSpPr>
          <p:spPr>
            <a:xfrm>
              <a:off x="457200" y="4038600"/>
              <a:ext cx="8611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in1</a:t>
              </a:r>
              <a:endParaRPr lang="en-US" sz="1600" dirty="0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1371600" y="4343400"/>
              <a:ext cx="14686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sz="1600" dirty="0" smtClean="0"/>
                <a:t>out := in1 &amp; in2</a:t>
              </a:r>
              <a:endParaRPr lang="en-US" sz="1600" dirty="0"/>
            </a:p>
          </p:txBody>
        </p:sp>
        <p:sp>
          <p:nvSpPr>
            <p:cNvPr id="45" name="TextBox 44"/>
            <p:cNvSpPr txBox="1"/>
            <p:nvPr/>
          </p:nvSpPr>
          <p:spPr>
            <a:xfrm>
              <a:off x="3048000" y="41148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46" name="TextBox 45"/>
            <p:cNvSpPr txBox="1"/>
            <p:nvPr/>
          </p:nvSpPr>
          <p:spPr>
            <a:xfrm>
              <a:off x="1371600" y="3810000"/>
              <a:ext cx="8971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SyncAnd</a:t>
              </a:r>
              <a:endParaRPr lang="en-US" sz="1600" dirty="0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457200" y="4648200"/>
              <a:ext cx="86113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in2</a:t>
              </a:r>
              <a:endParaRPr lang="en-US" sz="1600" dirty="0"/>
            </a:p>
          </p:txBody>
        </p:sp>
        <p:cxnSp>
          <p:nvCxnSpPr>
            <p:cNvPr id="50" name="Straight Arrow Connector 49"/>
            <p:cNvCxnSpPr/>
            <p:nvPr/>
          </p:nvCxnSpPr>
          <p:spPr>
            <a:xfrm>
              <a:off x="609600" y="46482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71" name="Group 70"/>
          <p:cNvGrpSpPr/>
          <p:nvPr/>
        </p:nvGrpSpPr>
        <p:grpSpPr>
          <a:xfrm>
            <a:off x="4572000" y="3657600"/>
            <a:ext cx="3083415" cy="1252954"/>
            <a:chOff x="4648200" y="2895600"/>
            <a:chExt cx="3083415" cy="1252954"/>
          </a:xfrm>
        </p:grpSpPr>
        <p:grpSp>
          <p:nvGrpSpPr>
            <p:cNvPr id="60" name="Group 59"/>
            <p:cNvGrpSpPr/>
            <p:nvPr/>
          </p:nvGrpSpPr>
          <p:grpSpPr>
            <a:xfrm>
              <a:off x="4953000" y="3429000"/>
              <a:ext cx="914400" cy="609600"/>
              <a:chOff x="5562600" y="3886200"/>
              <a:chExt cx="914400" cy="609600"/>
            </a:xfrm>
          </p:grpSpPr>
          <p:cxnSp>
            <p:nvCxnSpPr>
              <p:cNvPr id="55" name="Straight Connector 54"/>
              <p:cNvCxnSpPr>
                <a:endCxn id="57" idx="2"/>
              </p:cNvCxnSpPr>
              <p:nvPr/>
            </p:nvCxnSpPr>
            <p:spPr>
              <a:xfrm flipH="1">
                <a:off x="6000767" y="3886200"/>
                <a:ext cx="19034" cy="609336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57" name="Arc 56"/>
              <p:cNvSpPr/>
              <p:nvPr/>
            </p:nvSpPr>
            <p:spPr>
              <a:xfrm>
                <a:off x="5562600" y="3886200"/>
                <a:ext cx="914400" cy="609600"/>
              </a:xfrm>
              <a:prstGeom prst="arc">
                <a:avLst>
                  <a:gd name="adj1" fmla="val 16200000"/>
                  <a:gd name="adj2" fmla="val 5614575"/>
                </a:avLst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cxnSp>
          <p:nvCxnSpPr>
            <p:cNvPr id="63" name="Straight Arrow Connector 62"/>
            <p:cNvCxnSpPr/>
            <p:nvPr/>
          </p:nvCxnSpPr>
          <p:spPr>
            <a:xfrm>
              <a:off x="5867400" y="3733800"/>
              <a:ext cx="6858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/>
            <p:nvPr/>
          </p:nvCxnSpPr>
          <p:spPr>
            <a:xfrm>
              <a:off x="4648200" y="3581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4800600" y="3276600"/>
              <a:ext cx="4427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in1</a:t>
              </a:r>
              <a:endParaRPr lang="en-US" sz="1600" dirty="0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6019800" y="3352800"/>
              <a:ext cx="171181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 awaits in1, in2</a:t>
              </a:r>
              <a:endParaRPr lang="en-US" sz="16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5105400" y="2895600"/>
              <a:ext cx="89710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SyncAnd</a:t>
              </a:r>
              <a:endParaRPr lang="en-US" sz="16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4800600" y="3810000"/>
              <a:ext cx="4427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in2</a:t>
              </a:r>
              <a:endParaRPr lang="en-US" sz="1600" dirty="0"/>
            </a:p>
          </p:txBody>
        </p:sp>
        <p:cxnSp>
          <p:nvCxnSpPr>
            <p:cNvPr id="70" name="Straight Arrow Connector 69"/>
            <p:cNvCxnSpPr/>
            <p:nvPr/>
          </p:nvCxnSpPr>
          <p:spPr>
            <a:xfrm>
              <a:off x="4648200" y="38100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6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7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42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 OR gate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5486400" y="2857500"/>
            <a:ext cx="838200" cy="381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stCxn id="58" idx="6"/>
          </p:cNvCxnSpPr>
          <p:nvPr/>
        </p:nvCxnSpPr>
        <p:spPr>
          <a:xfrm>
            <a:off x="3429000" y="2552700"/>
            <a:ext cx="6096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" name="Group 25"/>
          <p:cNvGrpSpPr/>
          <p:nvPr/>
        </p:nvGrpSpPr>
        <p:grpSpPr>
          <a:xfrm>
            <a:off x="2819400" y="3048000"/>
            <a:ext cx="609600" cy="533400"/>
            <a:chOff x="4648200" y="3048000"/>
            <a:chExt cx="609600" cy="533400"/>
          </a:xfrm>
        </p:grpSpPr>
        <p:sp>
          <p:nvSpPr>
            <p:cNvPr id="23" name="Oval 22"/>
            <p:cNvSpPr/>
            <p:nvPr/>
          </p:nvSpPr>
          <p:spPr>
            <a:xfrm>
              <a:off x="5105400" y="3238500"/>
              <a:ext cx="152400" cy="152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Isosceles Triangle 23"/>
            <p:cNvSpPr/>
            <p:nvPr/>
          </p:nvSpPr>
          <p:spPr>
            <a:xfrm rot="5400000">
              <a:off x="4610100" y="3086100"/>
              <a:ext cx="533400" cy="457200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10" name="Group 59"/>
          <p:cNvGrpSpPr/>
          <p:nvPr/>
        </p:nvGrpSpPr>
        <p:grpSpPr>
          <a:xfrm>
            <a:off x="3581400" y="2590800"/>
            <a:ext cx="914400" cy="609600"/>
            <a:chOff x="5562600" y="3886200"/>
            <a:chExt cx="914400" cy="609600"/>
          </a:xfrm>
        </p:grpSpPr>
        <p:cxnSp>
          <p:nvCxnSpPr>
            <p:cNvPr id="55" name="Straight Connector 54"/>
            <p:cNvCxnSpPr>
              <a:endCxn id="57" idx="2"/>
            </p:cNvCxnSpPr>
            <p:nvPr/>
          </p:nvCxnSpPr>
          <p:spPr>
            <a:xfrm flipH="1">
              <a:off x="6000767" y="3886200"/>
              <a:ext cx="19034" cy="609336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7" name="Arc 56"/>
            <p:cNvSpPr/>
            <p:nvPr/>
          </p:nvSpPr>
          <p:spPr>
            <a:xfrm>
              <a:off x="5562600" y="3886200"/>
              <a:ext cx="914400" cy="609600"/>
            </a:xfrm>
            <a:prstGeom prst="arc">
              <a:avLst>
                <a:gd name="adj1" fmla="val 16200000"/>
                <a:gd name="adj2" fmla="val 5614575"/>
              </a:avLst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3" name="Straight Arrow Connector 62"/>
          <p:cNvCxnSpPr/>
          <p:nvPr/>
        </p:nvCxnSpPr>
        <p:spPr>
          <a:xfrm flipV="1">
            <a:off x="3429000" y="2971800"/>
            <a:ext cx="609600" cy="3048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1" name="Group 50"/>
          <p:cNvGrpSpPr/>
          <p:nvPr/>
        </p:nvGrpSpPr>
        <p:grpSpPr>
          <a:xfrm>
            <a:off x="1752600" y="2133600"/>
            <a:ext cx="1066800" cy="381000"/>
            <a:chOff x="1143000" y="2971800"/>
            <a:chExt cx="1066800" cy="381000"/>
          </a:xfrm>
        </p:grpSpPr>
        <p:cxnSp>
          <p:nvCxnSpPr>
            <p:cNvPr id="64" name="Straight Arrow Connector 63"/>
            <p:cNvCxnSpPr/>
            <p:nvPr/>
          </p:nvCxnSpPr>
          <p:spPr>
            <a:xfrm>
              <a:off x="1295400" y="33528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1143000" y="2971800"/>
              <a:ext cx="4427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in1</a:t>
              </a:r>
              <a:endParaRPr lang="en-US" sz="1600" dirty="0"/>
            </a:p>
          </p:txBody>
        </p:sp>
      </p:grpSp>
      <p:sp>
        <p:nvSpPr>
          <p:cNvPr id="67" name="TextBox 66"/>
          <p:cNvSpPr txBox="1"/>
          <p:nvPr/>
        </p:nvSpPr>
        <p:spPr>
          <a:xfrm>
            <a:off x="6096000" y="2438400"/>
            <a:ext cx="171181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 awaits in1, in2</a:t>
            </a:r>
            <a:endParaRPr lang="en-US" sz="1600" dirty="0"/>
          </a:p>
        </p:txBody>
      </p:sp>
      <p:sp>
        <p:nvSpPr>
          <p:cNvPr id="68" name="TextBox 67"/>
          <p:cNvSpPr txBox="1"/>
          <p:nvPr/>
        </p:nvSpPr>
        <p:spPr>
          <a:xfrm>
            <a:off x="2514600" y="1676400"/>
            <a:ext cx="77207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SyncOr</a:t>
            </a:r>
            <a:endParaRPr lang="en-US" sz="1600" dirty="0"/>
          </a:p>
        </p:txBody>
      </p:sp>
      <p:grpSp>
        <p:nvGrpSpPr>
          <p:cNvPr id="52" name="Group 51"/>
          <p:cNvGrpSpPr/>
          <p:nvPr/>
        </p:nvGrpSpPr>
        <p:grpSpPr>
          <a:xfrm>
            <a:off x="1752600" y="3276600"/>
            <a:ext cx="1066800" cy="338554"/>
            <a:chOff x="4267200" y="4572000"/>
            <a:chExt cx="1066800" cy="338554"/>
          </a:xfrm>
        </p:grpSpPr>
        <p:sp>
          <p:nvSpPr>
            <p:cNvPr id="69" name="TextBox 68"/>
            <p:cNvSpPr txBox="1"/>
            <p:nvPr/>
          </p:nvSpPr>
          <p:spPr>
            <a:xfrm>
              <a:off x="4267200" y="4572000"/>
              <a:ext cx="44275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in2</a:t>
              </a:r>
              <a:endParaRPr lang="en-US" sz="1600" dirty="0"/>
            </a:p>
          </p:txBody>
        </p:sp>
        <p:cxnSp>
          <p:nvCxnSpPr>
            <p:cNvPr id="70" name="Straight Arrow Connector 69"/>
            <p:cNvCxnSpPr>
              <a:stCxn id="69" idx="0"/>
            </p:cNvCxnSpPr>
            <p:nvPr/>
          </p:nvCxnSpPr>
          <p:spPr>
            <a:xfrm>
              <a:off x="4488575" y="4572000"/>
              <a:ext cx="845425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6" name="Group 25"/>
          <p:cNvGrpSpPr/>
          <p:nvPr/>
        </p:nvGrpSpPr>
        <p:grpSpPr>
          <a:xfrm>
            <a:off x="2819400" y="2286000"/>
            <a:ext cx="609600" cy="533400"/>
            <a:chOff x="4648200" y="3048000"/>
            <a:chExt cx="609600" cy="533400"/>
          </a:xfrm>
        </p:grpSpPr>
        <p:sp>
          <p:nvSpPr>
            <p:cNvPr id="58" name="Oval 57"/>
            <p:cNvSpPr/>
            <p:nvPr/>
          </p:nvSpPr>
          <p:spPr>
            <a:xfrm>
              <a:off x="5105400" y="3238500"/>
              <a:ext cx="152400" cy="152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Isosceles Triangle 58"/>
            <p:cNvSpPr/>
            <p:nvPr/>
          </p:nvSpPr>
          <p:spPr>
            <a:xfrm rot="5400000">
              <a:off x="4610100" y="3086100"/>
              <a:ext cx="533400" cy="457200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66" name="Straight Arrow Connector 65"/>
          <p:cNvCxnSpPr/>
          <p:nvPr/>
        </p:nvCxnSpPr>
        <p:spPr>
          <a:xfrm>
            <a:off x="4495800" y="2895600"/>
            <a:ext cx="381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72" name="Group 25"/>
          <p:cNvGrpSpPr/>
          <p:nvPr/>
        </p:nvGrpSpPr>
        <p:grpSpPr>
          <a:xfrm>
            <a:off x="4876800" y="2590800"/>
            <a:ext cx="609600" cy="533400"/>
            <a:chOff x="4648200" y="3048000"/>
            <a:chExt cx="609600" cy="533400"/>
          </a:xfrm>
        </p:grpSpPr>
        <p:sp>
          <p:nvSpPr>
            <p:cNvPr id="73" name="Oval 72"/>
            <p:cNvSpPr/>
            <p:nvPr/>
          </p:nvSpPr>
          <p:spPr>
            <a:xfrm>
              <a:off x="5105400" y="3238500"/>
              <a:ext cx="152400" cy="1524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Isosceles Triangle 73"/>
            <p:cNvSpPr/>
            <p:nvPr/>
          </p:nvSpPr>
          <p:spPr>
            <a:xfrm rot="5400000">
              <a:off x="4610100" y="3086100"/>
              <a:ext cx="533400" cy="457200"/>
            </a:xfrm>
            <a:prstGeom prst="triangl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75" name="Rectangle 74"/>
          <p:cNvSpPr/>
          <p:nvPr/>
        </p:nvSpPr>
        <p:spPr>
          <a:xfrm>
            <a:off x="2438400" y="2133600"/>
            <a:ext cx="3505200" cy="1600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1" name="Group 30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2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6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42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Latch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3200" y="1676400"/>
            <a:ext cx="3962400" cy="3886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TextBox 32"/>
          <p:cNvSpPr txBox="1"/>
          <p:nvPr/>
        </p:nvSpPr>
        <p:spPr>
          <a:xfrm>
            <a:off x="2743200" y="1295400"/>
            <a:ext cx="6274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Latch</a:t>
            </a:r>
            <a:endParaRPr lang="en-US" sz="1600" dirty="0"/>
          </a:p>
        </p:txBody>
      </p:sp>
      <p:grpSp>
        <p:nvGrpSpPr>
          <p:cNvPr id="4" name="Group 43"/>
          <p:cNvGrpSpPr/>
          <p:nvPr/>
        </p:nvGrpSpPr>
        <p:grpSpPr>
          <a:xfrm>
            <a:off x="3505200" y="3505200"/>
            <a:ext cx="2621173" cy="1710154"/>
            <a:chOff x="2286000" y="3581400"/>
            <a:chExt cx="2621173" cy="1710154"/>
          </a:xfrm>
        </p:grpSpPr>
        <p:sp>
          <p:nvSpPr>
            <p:cNvPr id="59" name="Oval 58"/>
            <p:cNvSpPr/>
            <p:nvPr/>
          </p:nvSpPr>
          <p:spPr>
            <a:xfrm>
              <a:off x="2895600" y="4267200"/>
              <a:ext cx="381000" cy="381000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5" name="Group 41"/>
            <p:cNvGrpSpPr/>
            <p:nvPr/>
          </p:nvGrpSpPr>
          <p:grpSpPr>
            <a:xfrm>
              <a:off x="2819400" y="3962400"/>
              <a:ext cx="533400" cy="304800"/>
              <a:chOff x="1676400" y="2209800"/>
              <a:chExt cx="533400" cy="304800"/>
            </a:xfrm>
          </p:grpSpPr>
          <p:cxnSp>
            <p:nvCxnSpPr>
              <p:cNvPr id="54" name="Straight Connector 53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" name="Straight Connector 54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55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8" name="Group 42"/>
            <p:cNvGrpSpPr/>
            <p:nvPr/>
          </p:nvGrpSpPr>
          <p:grpSpPr>
            <a:xfrm rot="5400000">
              <a:off x="3162300" y="4305300"/>
              <a:ext cx="533400" cy="304800"/>
              <a:chOff x="1676400" y="2209800"/>
              <a:chExt cx="533400" cy="304800"/>
            </a:xfrm>
          </p:grpSpPr>
          <p:cxnSp>
            <p:nvCxnSpPr>
              <p:cNvPr id="51" name="Straight Connector 50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Straight Connector 51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52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46" name="Straight Arrow Connector 45"/>
            <p:cNvCxnSpPr/>
            <p:nvPr/>
          </p:nvCxnSpPr>
          <p:spPr>
            <a:xfrm>
              <a:off x="2362200" y="4419600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7" name="TextBox 46"/>
            <p:cNvSpPr txBox="1"/>
            <p:nvPr/>
          </p:nvSpPr>
          <p:spPr>
            <a:xfrm>
              <a:off x="2362200" y="3581400"/>
              <a:ext cx="142160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reset=1 -&gt; x:=0</a:t>
              </a:r>
              <a:endParaRPr lang="en-US" sz="1600" dirty="0"/>
            </a:p>
          </p:txBody>
        </p:sp>
        <p:grpSp>
          <p:nvGrpSpPr>
            <p:cNvPr id="10" name="Group 41"/>
            <p:cNvGrpSpPr/>
            <p:nvPr/>
          </p:nvGrpSpPr>
          <p:grpSpPr>
            <a:xfrm flipV="1">
              <a:off x="2819400" y="4572000"/>
              <a:ext cx="533400" cy="304800"/>
              <a:chOff x="1676400" y="2209800"/>
              <a:chExt cx="533400" cy="304800"/>
            </a:xfrm>
          </p:grpSpPr>
          <p:cxnSp>
            <p:nvCxnSpPr>
              <p:cNvPr id="38" name="Straight Connector 37"/>
              <p:cNvCxnSpPr/>
              <p:nvPr/>
            </p:nvCxnSpPr>
            <p:spPr>
              <a:xfrm flipH="1" flipV="1">
                <a:off x="1676400" y="2209800"/>
                <a:ext cx="152400" cy="30480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Straight Connector 38"/>
              <p:cNvCxnSpPr/>
              <p:nvPr/>
            </p:nvCxnSpPr>
            <p:spPr>
              <a:xfrm>
                <a:off x="1676400" y="2209800"/>
                <a:ext cx="533400" cy="0"/>
              </a:xfrm>
              <a:prstGeom prst="line">
                <a:avLst/>
              </a:prstGeom>
              <a:ln w="25400"/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>
              <a:xfrm flipH="1">
                <a:off x="2057400" y="2209800"/>
                <a:ext cx="152400" cy="3048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2" name="TextBox 41"/>
            <p:cNvSpPr txBox="1"/>
            <p:nvPr/>
          </p:nvSpPr>
          <p:spPr>
            <a:xfrm>
              <a:off x="3657600" y="4267200"/>
              <a:ext cx="124957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set=1 -&gt; x:=1</a:t>
              </a:r>
              <a:endParaRPr lang="en-US" sz="1600" dirty="0"/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286000" y="4953000"/>
              <a:ext cx="176997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(set=0 &amp; reset=0) ?</a:t>
              </a:r>
              <a:endParaRPr lang="en-US" sz="1600" dirty="0"/>
            </a:p>
          </p:txBody>
        </p:sp>
      </p:grpSp>
      <p:grpSp>
        <p:nvGrpSpPr>
          <p:cNvPr id="67" name="Group 66"/>
          <p:cNvGrpSpPr/>
          <p:nvPr/>
        </p:nvGrpSpPr>
        <p:grpSpPr>
          <a:xfrm>
            <a:off x="1676400" y="1905000"/>
            <a:ext cx="1066800" cy="2667000"/>
            <a:chOff x="1676400" y="1905000"/>
            <a:chExt cx="1066800" cy="2667000"/>
          </a:xfrm>
        </p:grpSpPr>
        <p:grpSp>
          <p:nvGrpSpPr>
            <p:cNvPr id="3" name="Group 44"/>
            <p:cNvGrpSpPr/>
            <p:nvPr/>
          </p:nvGrpSpPr>
          <p:grpSpPr>
            <a:xfrm>
              <a:off x="1676400" y="1905000"/>
              <a:ext cx="1066800" cy="457200"/>
              <a:chOff x="1676400" y="1905000"/>
              <a:chExt cx="1066800" cy="457200"/>
            </a:xfrm>
          </p:grpSpPr>
          <p:cxnSp>
            <p:nvCxnSpPr>
              <p:cNvPr id="11" name="Straight Arrow Connector 10"/>
              <p:cNvCxnSpPr/>
              <p:nvPr/>
            </p:nvCxnSpPr>
            <p:spPr>
              <a:xfrm>
                <a:off x="1828800" y="23622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2" name="TextBox 11"/>
              <p:cNvSpPr txBox="1"/>
              <p:nvPr/>
            </p:nvSpPr>
            <p:spPr>
              <a:xfrm>
                <a:off x="1676400" y="1905000"/>
                <a:ext cx="4352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set</a:t>
                </a:r>
                <a:endParaRPr lang="en-US" sz="1600" dirty="0"/>
              </a:p>
            </p:txBody>
          </p:sp>
        </p:grpSp>
        <p:grpSp>
          <p:nvGrpSpPr>
            <p:cNvPr id="13" name="Group 60"/>
            <p:cNvGrpSpPr/>
            <p:nvPr/>
          </p:nvGrpSpPr>
          <p:grpSpPr>
            <a:xfrm>
              <a:off x="1676400" y="4114800"/>
              <a:ext cx="1066800" cy="457200"/>
              <a:chOff x="1676400" y="1905000"/>
              <a:chExt cx="1066800" cy="457200"/>
            </a:xfrm>
          </p:grpSpPr>
          <p:cxnSp>
            <p:nvCxnSpPr>
              <p:cNvPr id="62" name="Straight Arrow Connector 61"/>
              <p:cNvCxnSpPr/>
              <p:nvPr/>
            </p:nvCxnSpPr>
            <p:spPr>
              <a:xfrm>
                <a:off x="1828800" y="23622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3" name="TextBox 62"/>
              <p:cNvSpPr txBox="1"/>
              <p:nvPr/>
            </p:nvSpPr>
            <p:spPr>
              <a:xfrm>
                <a:off x="1676400" y="1905000"/>
                <a:ext cx="607282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reset</a:t>
                </a:r>
                <a:endParaRPr lang="en-US" sz="1600" dirty="0"/>
              </a:p>
            </p:txBody>
          </p:sp>
        </p:grpSp>
      </p:grpSp>
      <p:grpSp>
        <p:nvGrpSpPr>
          <p:cNvPr id="14" name="Group 63"/>
          <p:cNvGrpSpPr/>
          <p:nvPr/>
        </p:nvGrpSpPr>
        <p:grpSpPr>
          <a:xfrm>
            <a:off x="6705600" y="3048000"/>
            <a:ext cx="914400" cy="457200"/>
            <a:chOff x="1828800" y="1905000"/>
            <a:chExt cx="914400" cy="457200"/>
          </a:xfrm>
        </p:grpSpPr>
        <p:cxnSp>
          <p:nvCxnSpPr>
            <p:cNvPr id="65" name="Straight Arrow Connector 64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6" name="TextBox 65"/>
            <p:cNvSpPr txBox="1"/>
            <p:nvPr/>
          </p:nvSpPr>
          <p:spPr>
            <a:xfrm>
              <a:off x="1905000" y="1905000"/>
              <a:ext cx="47000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</a:t>
              </a:r>
              <a:endParaRPr lang="en-US" sz="1600" dirty="0"/>
            </a:p>
          </p:txBody>
        </p:sp>
      </p:grpSp>
      <p:grpSp>
        <p:nvGrpSpPr>
          <p:cNvPr id="49" name="Group 48"/>
          <p:cNvGrpSpPr/>
          <p:nvPr/>
        </p:nvGrpSpPr>
        <p:grpSpPr>
          <a:xfrm>
            <a:off x="4495800" y="2286000"/>
            <a:ext cx="1140056" cy="822319"/>
            <a:chOff x="3810000" y="2286000"/>
            <a:chExt cx="1140056" cy="822319"/>
          </a:xfrm>
        </p:grpSpPr>
        <p:sp>
          <p:nvSpPr>
            <p:cNvPr id="37" name="TextBox 36"/>
            <p:cNvSpPr txBox="1"/>
            <p:nvPr/>
          </p:nvSpPr>
          <p:spPr>
            <a:xfrm>
              <a:off x="3938297" y="2680282"/>
              <a:ext cx="85472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 := x </a:t>
              </a:r>
              <a:endParaRPr lang="en-US" sz="1600" dirty="0"/>
            </a:p>
          </p:txBody>
        </p:sp>
        <p:sp>
          <p:nvSpPr>
            <p:cNvPr id="41" name="Rounded Rectangle 40"/>
            <p:cNvSpPr/>
            <p:nvPr/>
          </p:nvSpPr>
          <p:spPr>
            <a:xfrm>
              <a:off x="3886200" y="2590800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4" name="TextBox 43"/>
            <p:cNvSpPr txBox="1"/>
            <p:nvPr/>
          </p:nvSpPr>
          <p:spPr>
            <a:xfrm>
              <a:off x="3810000" y="2286000"/>
              <a:ext cx="11400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 -&gt; out</a:t>
              </a:r>
              <a:endParaRPr lang="en-US" sz="1600" dirty="0"/>
            </a:p>
          </p:txBody>
        </p:sp>
      </p:grpSp>
      <p:sp>
        <p:nvSpPr>
          <p:cNvPr id="45" name="Rounded Rectangle 44"/>
          <p:cNvSpPr/>
          <p:nvPr/>
        </p:nvSpPr>
        <p:spPr>
          <a:xfrm>
            <a:off x="3429000" y="3505200"/>
            <a:ext cx="2667000" cy="19050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/>
          <p:cNvSpPr txBox="1"/>
          <p:nvPr/>
        </p:nvSpPr>
        <p:spPr>
          <a:xfrm>
            <a:off x="3200400" y="3200400"/>
            <a:ext cx="1718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</a:t>
            </a:r>
            <a:r>
              <a:rPr lang="en-US" sz="1600" dirty="0" err="1" smtClean="0"/>
              <a:t>x,set,reset</a:t>
            </a:r>
            <a:r>
              <a:rPr lang="en-US" sz="1600" dirty="0" smtClean="0"/>
              <a:t> -&gt; x</a:t>
            </a:r>
            <a:endParaRPr lang="en-US" sz="1600" dirty="0"/>
          </a:p>
        </p:txBody>
      </p:sp>
      <p:cxnSp>
        <p:nvCxnSpPr>
          <p:cNvPr id="50" name="Straight Arrow Connector 49"/>
          <p:cNvCxnSpPr/>
          <p:nvPr/>
        </p:nvCxnSpPr>
        <p:spPr>
          <a:xfrm>
            <a:off x="5105400" y="3124200"/>
            <a:ext cx="0" cy="3810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4" name="Group 63"/>
          <p:cNvGrpSpPr/>
          <p:nvPr/>
        </p:nvGrpSpPr>
        <p:grpSpPr>
          <a:xfrm>
            <a:off x="2743200" y="1672296"/>
            <a:ext cx="3962400" cy="461304"/>
            <a:chOff x="2743200" y="1672296"/>
            <a:chExt cx="3962400" cy="461304"/>
          </a:xfrm>
        </p:grpSpPr>
        <p:sp>
          <p:nvSpPr>
            <p:cNvPr id="58" name="TextBox 57"/>
            <p:cNvSpPr txBox="1"/>
            <p:nvPr/>
          </p:nvSpPr>
          <p:spPr>
            <a:xfrm>
              <a:off x="3209427" y="1672296"/>
              <a:ext cx="20168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choose {0, 1}</a:t>
              </a:r>
              <a:endParaRPr lang="en-US" sz="1600" dirty="0"/>
            </a:p>
          </p:txBody>
        </p:sp>
        <p:cxnSp>
          <p:nvCxnSpPr>
            <p:cNvPr id="61" name="Straight Connector 60"/>
            <p:cNvCxnSpPr/>
            <p:nvPr/>
          </p:nvCxnSpPr>
          <p:spPr>
            <a:xfrm>
              <a:off x="2743200" y="2133600"/>
              <a:ext cx="39624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7" name="Content Placeholder 3"/>
          <p:cNvSpPr txBox="1">
            <a:spLocks/>
          </p:cNvSpPr>
          <p:nvPr/>
        </p:nvSpPr>
        <p:spPr>
          <a:xfrm>
            <a:off x="6934200" y="4876800"/>
            <a:ext cx="2209800" cy="914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Deterministic?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Input-enabled?</a:t>
            </a:r>
          </a:p>
        </p:txBody>
      </p:sp>
      <p:grpSp>
        <p:nvGrpSpPr>
          <p:cNvPr id="60" name="Group 59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6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9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7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33" grpId="0"/>
      <p:bldP spid="45" grpId="0" animBg="1"/>
      <p:bldP spid="48" grpId="0"/>
      <p:bldP spid="57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Designing Counter Circuit (1)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85" name="Content Placeholder 3"/>
          <p:cNvSpPr txBox="1">
            <a:spLocks/>
          </p:cNvSpPr>
          <p:nvPr/>
        </p:nvSpPr>
        <p:spPr>
          <a:xfrm>
            <a:off x="685800" y="5181600"/>
            <a:ext cx="7848600" cy="609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Are await-dependencies acyclic?</a:t>
            </a:r>
          </a:p>
        </p:txBody>
      </p:sp>
      <p:graphicFrame>
        <p:nvGraphicFramePr>
          <p:cNvPr id="31" name="Object 30"/>
          <p:cNvGraphicFramePr>
            <a:graphicFrameLocks noChangeAspect="1"/>
          </p:cNvGraphicFramePr>
          <p:nvPr/>
        </p:nvGraphicFramePr>
        <p:xfrm>
          <a:off x="457200" y="1752600"/>
          <a:ext cx="8493089" cy="297179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57" name="Acrobat Document" r:id="rId3" imgW="5172797" imgH="1809524" progId="AcroExch.Document.7">
                  <p:embed/>
                </p:oleObj>
              </mc:Choice>
              <mc:Fallback>
                <p:oleObj name="Acrobat Document" r:id="rId3" imgW="5172797" imgH="1809524" progId="AcroExch.Document.7">
                  <p:embed/>
                  <p:pic>
                    <p:nvPicPr>
                      <p:cNvPr id="0" name="Picture 19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752600"/>
                        <a:ext cx="8493089" cy="2971799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2" name="TextBox 31"/>
          <p:cNvSpPr txBox="1"/>
          <p:nvPr/>
        </p:nvSpPr>
        <p:spPr>
          <a:xfrm>
            <a:off x="1295400" y="1295400"/>
            <a:ext cx="11888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1BitCounter</a:t>
            </a:r>
            <a:endParaRPr lang="en-US" sz="1600" dirty="0"/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58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20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  <p:sp>
        <p:nvSpPr>
          <p:cNvPr id="4" name="TextBox 3"/>
          <p:cNvSpPr txBox="1"/>
          <p:nvPr/>
        </p:nvSpPr>
        <p:spPr>
          <a:xfrm>
            <a:off x="6172200" y="4800600"/>
            <a:ext cx="205740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Next(x) = x xor inc</a:t>
            </a:r>
          </a:p>
          <a:p>
            <a:r>
              <a:rPr lang="it-IT" dirty="0" smtClean="0"/>
              <a:t>Carry = x &amp; inc</a:t>
            </a:r>
          </a:p>
          <a:p>
            <a:r>
              <a:rPr lang="it-IT" dirty="0" smtClean="0"/>
              <a:t>Out = 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9342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5" grpId="0" build="p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Designing Counter Circuit (2)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914400" y="1371600"/>
            <a:ext cx="11888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3BitCounter</a:t>
            </a:r>
            <a:endParaRPr lang="en-US" sz="1600" dirty="0"/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2805112" y="1143000"/>
          <a:ext cx="5936743" cy="48006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82" name="Acrobat Document" r:id="rId3" imgW="3533333" imgH="2857899" progId="AcroExch.Document.7">
                  <p:embed/>
                </p:oleObj>
              </mc:Choice>
              <mc:Fallback>
                <p:oleObj name="Acrobat Document" r:id="rId3" imgW="3533333" imgH="2857899" progId="AcroExch.Document.7">
                  <p:embed/>
                  <p:pic>
                    <p:nvPicPr>
                      <p:cNvPr id="0" name="Picture 20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2805112" y="1143000"/>
                        <a:ext cx="5936743" cy="48006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83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2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93426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Top-Down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842612" cy="4057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Starting point: Inputs and outputs of desired design C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Models/assumptions about the environment in which C operates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Informal/formal description of desired behavior of C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Example: Cruise Controller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3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Group 18"/>
          <p:cNvGrpSpPr/>
          <p:nvPr/>
        </p:nvGrpSpPr>
        <p:grpSpPr>
          <a:xfrm>
            <a:off x="3505200" y="2971800"/>
            <a:ext cx="1600200" cy="1219200"/>
            <a:chOff x="3505200" y="2971800"/>
            <a:chExt cx="1600200" cy="1219200"/>
          </a:xfrm>
        </p:grpSpPr>
        <p:sp>
          <p:nvSpPr>
            <p:cNvPr id="9" name="Rectangle 8"/>
            <p:cNvSpPr/>
            <p:nvPr/>
          </p:nvSpPr>
          <p:spPr>
            <a:xfrm>
              <a:off x="3505200" y="2971800"/>
              <a:ext cx="16002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35121" y="3412123"/>
              <a:ext cx="154035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CruiseController</a:t>
              </a:r>
              <a:endParaRPr lang="en-US" sz="16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2286000" y="2895600"/>
            <a:ext cx="1292085" cy="338554"/>
            <a:chOff x="2286000" y="2895600"/>
            <a:chExt cx="1292085" cy="338554"/>
          </a:xfrm>
        </p:grpSpPr>
        <p:sp>
          <p:nvSpPr>
            <p:cNvPr id="12" name="TextBox 11"/>
            <p:cNvSpPr txBox="1"/>
            <p:nvPr/>
          </p:nvSpPr>
          <p:spPr>
            <a:xfrm>
              <a:off x="2286000" y="2895600"/>
              <a:ext cx="12920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second</a:t>
              </a:r>
              <a:endParaRPr lang="en-US" sz="1600" dirty="0"/>
            </a:p>
          </p:txBody>
        </p:sp>
        <p:cxnSp>
          <p:nvCxnSpPr>
            <p:cNvPr id="17" name="Straight Arrow Connector 16"/>
            <p:cNvCxnSpPr>
              <a:stCxn id="34" idx="3"/>
            </p:cNvCxnSpPr>
            <p:nvPr/>
          </p:nvCxnSpPr>
          <p:spPr>
            <a:xfrm>
              <a:off x="2362200" y="32004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0" name="Group 19"/>
          <p:cNvGrpSpPr/>
          <p:nvPr/>
        </p:nvGrpSpPr>
        <p:grpSpPr>
          <a:xfrm>
            <a:off x="6324600" y="2895600"/>
            <a:ext cx="762000" cy="1219200"/>
            <a:chOff x="3505200" y="2971800"/>
            <a:chExt cx="762000" cy="1219200"/>
          </a:xfrm>
        </p:grpSpPr>
        <p:sp>
          <p:nvSpPr>
            <p:cNvPr id="21" name="Rectangle 20"/>
            <p:cNvSpPr/>
            <p:nvPr/>
          </p:nvSpPr>
          <p:spPr>
            <a:xfrm>
              <a:off x="3505200" y="2971800"/>
              <a:ext cx="7620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2" name="TextBox 21"/>
            <p:cNvSpPr txBox="1"/>
            <p:nvPr/>
          </p:nvSpPr>
          <p:spPr>
            <a:xfrm>
              <a:off x="3535121" y="3412123"/>
              <a:ext cx="69564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Driver</a:t>
              </a:r>
              <a:endParaRPr lang="en-US" sz="1600" dirty="0"/>
            </a:p>
          </p:txBody>
        </p:sp>
      </p:grpSp>
      <p:grpSp>
        <p:nvGrpSpPr>
          <p:cNvPr id="32" name="Group 31"/>
          <p:cNvGrpSpPr/>
          <p:nvPr/>
        </p:nvGrpSpPr>
        <p:grpSpPr>
          <a:xfrm>
            <a:off x="5105400" y="2895600"/>
            <a:ext cx="1371600" cy="1100554"/>
            <a:chOff x="5105400" y="2971800"/>
            <a:chExt cx="1371600" cy="1100554"/>
          </a:xfrm>
        </p:grpSpPr>
        <p:grpSp>
          <p:nvGrpSpPr>
            <p:cNvPr id="25" name="Group 24"/>
            <p:cNvGrpSpPr/>
            <p:nvPr/>
          </p:nvGrpSpPr>
          <p:grpSpPr>
            <a:xfrm>
              <a:off x="5105400" y="2971800"/>
              <a:ext cx="1371600" cy="338554"/>
              <a:chOff x="5105400" y="2971800"/>
              <a:chExt cx="1371600" cy="338554"/>
            </a:xfrm>
          </p:grpSpPr>
          <p:cxnSp>
            <p:nvCxnSpPr>
              <p:cNvPr id="11" name="Straight Arrow Connector 10"/>
              <p:cNvCxnSpPr/>
              <p:nvPr/>
            </p:nvCxnSpPr>
            <p:spPr>
              <a:xfrm>
                <a:off x="5105400" y="3276600"/>
                <a:ext cx="1219200" cy="0"/>
              </a:xfrm>
              <a:prstGeom prst="straightConnector1">
                <a:avLst/>
              </a:prstGeom>
              <a:ln w="25400"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16" name="TextBox 15"/>
              <p:cNvSpPr txBox="1"/>
              <p:nvPr/>
            </p:nvSpPr>
            <p:spPr>
              <a:xfrm>
                <a:off x="5181600" y="2971800"/>
                <a:ext cx="12954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event cruise</a:t>
                </a:r>
                <a:endParaRPr lang="en-US" sz="1600" dirty="0"/>
              </a:p>
            </p:txBody>
          </p:sp>
        </p:grpSp>
        <p:grpSp>
          <p:nvGrpSpPr>
            <p:cNvPr id="26" name="Group 25"/>
            <p:cNvGrpSpPr/>
            <p:nvPr/>
          </p:nvGrpSpPr>
          <p:grpSpPr>
            <a:xfrm>
              <a:off x="5105400" y="3352800"/>
              <a:ext cx="1371600" cy="338554"/>
              <a:chOff x="5105400" y="2971800"/>
              <a:chExt cx="1371600" cy="338554"/>
            </a:xfrm>
          </p:grpSpPr>
          <p:cxnSp>
            <p:nvCxnSpPr>
              <p:cNvPr id="27" name="Straight Arrow Connector 26"/>
              <p:cNvCxnSpPr/>
              <p:nvPr/>
            </p:nvCxnSpPr>
            <p:spPr>
              <a:xfrm>
                <a:off x="5105400" y="3276600"/>
                <a:ext cx="1219200" cy="0"/>
              </a:xfrm>
              <a:prstGeom prst="straightConnector1">
                <a:avLst/>
              </a:prstGeom>
              <a:ln w="25400"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8" name="TextBox 27"/>
              <p:cNvSpPr txBox="1"/>
              <p:nvPr/>
            </p:nvSpPr>
            <p:spPr>
              <a:xfrm>
                <a:off x="5181600" y="2971800"/>
                <a:ext cx="12954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event inc</a:t>
                </a:r>
                <a:endParaRPr lang="en-US" sz="1600" dirty="0"/>
              </a:p>
            </p:txBody>
          </p:sp>
        </p:grpSp>
        <p:grpSp>
          <p:nvGrpSpPr>
            <p:cNvPr id="29" name="Group 28"/>
            <p:cNvGrpSpPr/>
            <p:nvPr/>
          </p:nvGrpSpPr>
          <p:grpSpPr>
            <a:xfrm>
              <a:off x="5105400" y="3733800"/>
              <a:ext cx="1371600" cy="338554"/>
              <a:chOff x="5105400" y="2971800"/>
              <a:chExt cx="1371600" cy="338554"/>
            </a:xfrm>
          </p:grpSpPr>
          <p:cxnSp>
            <p:nvCxnSpPr>
              <p:cNvPr id="30" name="Straight Arrow Connector 29"/>
              <p:cNvCxnSpPr/>
              <p:nvPr/>
            </p:nvCxnSpPr>
            <p:spPr>
              <a:xfrm>
                <a:off x="5105400" y="3276600"/>
                <a:ext cx="1219200" cy="0"/>
              </a:xfrm>
              <a:prstGeom prst="straightConnector1">
                <a:avLst/>
              </a:prstGeom>
              <a:ln w="25400">
                <a:headEnd type="arrow"/>
                <a:tailEnd type="non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31" name="TextBox 30"/>
              <p:cNvSpPr txBox="1"/>
              <p:nvPr/>
            </p:nvSpPr>
            <p:spPr>
              <a:xfrm>
                <a:off x="5181600" y="2971800"/>
                <a:ext cx="1295400" cy="33855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1600" dirty="0" smtClean="0"/>
                  <a:t>event </a:t>
                </a:r>
                <a:r>
                  <a:rPr lang="en-US" sz="1600" dirty="0" err="1" smtClean="0"/>
                  <a:t>dec</a:t>
                </a:r>
                <a:endParaRPr lang="en-US" sz="1600" dirty="0"/>
              </a:p>
            </p:txBody>
          </p:sp>
        </p:grpSp>
      </p:grpSp>
      <p:grpSp>
        <p:nvGrpSpPr>
          <p:cNvPr id="33" name="Group 32"/>
          <p:cNvGrpSpPr/>
          <p:nvPr/>
        </p:nvGrpSpPr>
        <p:grpSpPr>
          <a:xfrm>
            <a:off x="1524000" y="2971800"/>
            <a:ext cx="838200" cy="457200"/>
            <a:chOff x="3505200" y="2971800"/>
            <a:chExt cx="762000" cy="1219200"/>
          </a:xfrm>
        </p:grpSpPr>
        <p:sp>
          <p:nvSpPr>
            <p:cNvPr id="34" name="Rectangle 33"/>
            <p:cNvSpPr/>
            <p:nvPr/>
          </p:nvSpPr>
          <p:spPr>
            <a:xfrm>
              <a:off x="3505200" y="2971800"/>
              <a:ext cx="7620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3574473" y="3175000"/>
              <a:ext cx="662806" cy="9028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Clock</a:t>
              </a:r>
              <a:endParaRPr lang="en-US" sz="1600" dirty="0"/>
            </a:p>
          </p:txBody>
        </p:sp>
      </p:grpSp>
      <p:grpSp>
        <p:nvGrpSpPr>
          <p:cNvPr id="38" name="Group 37"/>
          <p:cNvGrpSpPr/>
          <p:nvPr/>
        </p:nvGrpSpPr>
        <p:grpSpPr>
          <a:xfrm>
            <a:off x="1447800" y="3581400"/>
            <a:ext cx="914400" cy="660975"/>
            <a:chOff x="3505200" y="2971800"/>
            <a:chExt cx="762000" cy="1762600"/>
          </a:xfrm>
        </p:grpSpPr>
        <p:sp>
          <p:nvSpPr>
            <p:cNvPr id="39" name="Rectangle 38"/>
            <p:cNvSpPr/>
            <p:nvPr/>
          </p:nvSpPr>
          <p:spPr>
            <a:xfrm>
              <a:off x="3505200" y="2971800"/>
              <a:ext cx="7620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TextBox 39"/>
            <p:cNvSpPr txBox="1"/>
            <p:nvPr/>
          </p:nvSpPr>
          <p:spPr>
            <a:xfrm>
              <a:off x="3574473" y="3175000"/>
              <a:ext cx="662806" cy="155940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Sensor</a:t>
              </a:r>
              <a:endParaRPr lang="en-US" sz="1600" dirty="0"/>
            </a:p>
          </p:txBody>
        </p:sp>
      </p:grpSp>
      <p:grpSp>
        <p:nvGrpSpPr>
          <p:cNvPr id="41" name="Group 40"/>
          <p:cNvGrpSpPr/>
          <p:nvPr/>
        </p:nvGrpSpPr>
        <p:grpSpPr>
          <a:xfrm>
            <a:off x="2286000" y="3581400"/>
            <a:ext cx="1219200" cy="338554"/>
            <a:chOff x="2286000" y="2895600"/>
            <a:chExt cx="1219200" cy="338554"/>
          </a:xfrm>
        </p:grpSpPr>
        <p:sp>
          <p:nvSpPr>
            <p:cNvPr id="43" name="TextBox 42"/>
            <p:cNvSpPr txBox="1"/>
            <p:nvPr/>
          </p:nvSpPr>
          <p:spPr>
            <a:xfrm>
              <a:off x="2286000" y="2895600"/>
              <a:ext cx="12101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event rotate</a:t>
              </a:r>
              <a:endParaRPr lang="en-US" sz="1600" dirty="0"/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2362200" y="32004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Group 44"/>
          <p:cNvGrpSpPr/>
          <p:nvPr/>
        </p:nvGrpSpPr>
        <p:grpSpPr>
          <a:xfrm>
            <a:off x="3566294" y="4724400"/>
            <a:ext cx="1554212" cy="457200"/>
            <a:chOff x="3505200" y="2971800"/>
            <a:chExt cx="777106" cy="1219200"/>
          </a:xfrm>
        </p:grpSpPr>
        <p:sp>
          <p:nvSpPr>
            <p:cNvPr id="46" name="Rectangle 45"/>
            <p:cNvSpPr/>
            <p:nvPr/>
          </p:nvSpPr>
          <p:spPr>
            <a:xfrm>
              <a:off x="3505200" y="2971800"/>
              <a:ext cx="7620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3619500" y="3175000"/>
              <a:ext cx="662806" cy="9028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Display</a:t>
              </a:r>
              <a:endParaRPr lang="en-US" sz="1600" dirty="0"/>
            </a:p>
          </p:txBody>
        </p:sp>
      </p:grpSp>
      <p:grpSp>
        <p:nvGrpSpPr>
          <p:cNvPr id="52" name="Group 51"/>
          <p:cNvGrpSpPr/>
          <p:nvPr/>
        </p:nvGrpSpPr>
        <p:grpSpPr>
          <a:xfrm>
            <a:off x="2971800" y="4191000"/>
            <a:ext cx="3693594" cy="533400"/>
            <a:chOff x="2971800" y="4191000"/>
            <a:chExt cx="3693594" cy="533400"/>
          </a:xfrm>
        </p:grpSpPr>
        <p:sp>
          <p:nvSpPr>
            <p:cNvPr id="14" name="TextBox 13"/>
            <p:cNvSpPr txBox="1"/>
            <p:nvPr/>
          </p:nvSpPr>
          <p:spPr>
            <a:xfrm>
              <a:off x="2971800" y="4288423"/>
              <a:ext cx="1003480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nat</a:t>
              </a:r>
              <a:r>
                <a:rPr lang="en-US" sz="1600" dirty="0" smtClean="0"/>
                <a:t> speed</a:t>
              </a:r>
              <a:endParaRPr lang="en-US" sz="1600" dirty="0"/>
            </a:p>
          </p:txBody>
        </p:sp>
        <p:cxnSp>
          <p:nvCxnSpPr>
            <p:cNvPr id="48" name="Straight Arrow Connector 47"/>
            <p:cNvCxnSpPr/>
            <p:nvPr/>
          </p:nvCxnSpPr>
          <p:spPr>
            <a:xfrm>
              <a:off x="4038600" y="4191000"/>
              <a:ext cx="0" cy="5334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/>
            <p:nvPr/>
          </p:nvCxnSpPr>
          <p:spPr>
            <a:xfrm>
              <a:off x="4495800" y="4191000"/>
              <a:ext cx="0" cy="5334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1" name="TextBox 50"/>
            <p:cNvSpPr txBox="1"/>
            <p:nvPr/>
          </p:nvSpPr>
          <p:spPr>
            <a:xfrm>
              <a:off x="4572000" y="4288423"/>
              <a:ext cx="2093394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event(</a:t>
              </a:r>
              <a:r>
                <a:rPr lang="en-US" sz="1600" dirty="0" err="1" smtClean="0"/>
                <a:t>nat</a:t>
              </a:r>
              <a:r>
                <a:rPr lang="en-US" sz="1600" dirty="0" smtClean="0"/>
                <a:t>) </a:t>
              </a:r>
              <a:r>
                <a:rPr lang="en-US" sz="1600" dirty="0" err="1" smtClean="0"/>
                <a:t>cruiseSpeed</a:t>
              </a:r>
              <a:endParaRPr lang="en-US" sz="1600" dirty="0"/>
            </a:p>
          </p:txBody>
        </p:sp>
      </p:grpSp>
      <p:grpSp>
        <p:nvGrpSpPr>
          <p:cNvPr id="53" name="Group 52"/>
          <p:cNvGrpSpPr/>
          <p:nvPr/>
        </p:nvGrpSpPr>
        <p:grpSpPr>
          <a:xfrm>
            <a:off x="3429000" y="1828800"/>
            <a:ext cx="1828800" cy="457200"/>
            <a:chOff x="3505200" y="2971800"/>
            <a:chExt cx="777106" cy="1219200"/>
          </a:xfrm>
        </p:grpSpPr>
        <p:sp>
          <p:nvSpPr>
            <p:cNvPr id="54" name="Rectangle 53"/>
            <p:cNvSpPr/>
            <p:nvPr/>
          </p:nvSpPr>
          <p:spPr>
            <a:xfrm>
              <a:off x="3505200" y="2971800"/>
              <a:ext cx="762000" cy="1219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5" name="TextBox 54"/>
            <p:cNvSpPr txBox="1"/>
            <p:nvPr/>
          </p:nvSpPr>
          <p:spPr>
            <a:xfrm>
              <a:off x="3537579" y="3175000"/>
              <a:ext cx="744727" cy="90281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err="1" smtClean="0"/>
                <a:t>ThrottleController</a:t>
              </a:r>
              <a:endParaRPr lang="en-US" sz="1600" dirty="0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333238" y="2286000"/>
            <a:ext cx="2448562" cy="685800"/>
            <a:chOff x="4333238" y="2286000"/>
            <a:chExt cx="2448562" cy="685800"/>
          </a:xfrm>
        </p:grpSpPr>
        <p:cxnSp>
          <p:nvCxnSpPr>
            <p:cNvPr id="10" name="Straight Arrow Connector 9"/>
            <p:cNvCxnSpPr/>
            <p:nvPr/>
          </p:nvCxnSpPr>
          <p:spPr>
            <a:xfrm flipV="1">
              <a:off x="4333238" y="2286000"/>
              <a:ext cx="20325" cy="685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0" name="TextBox 59"/>
            <p:cNvSpPr txBox="1"/>
            <p:nvPr/>
          </p:nvSpPr>
          <p:spPr>
            <a:xfrm>
              <a:off x="4419600" y="2438400"/>
              <a:ext cx="2362200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 smtClean="0"/>
                <a:t>event(real) F</a:t>
              </a:r>
              <a:endParaRPr lang="en-US" sz="1600" dirty="0"/>
            </a:p>
          </p:txBody>
        </p:sp>
      </p:grpSp>
      <p:sp>
        <p:nvSpPr>
          <p:cNvPr id="6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Top-Down Design of a Cruise Controller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49" name="Group 4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2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26044</TotalTime>
  <Words>1460</Words>
  <Application>Microsoft Office PowerPoint</Application>
  <PresentationFormat>On-screen Show (4:3)</PresentationFormat>
  <Paragraphs>351</Paragraphs>
  <Slides>25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25</vt:i4>
      </vt:variant>
    </vt:vector>
  </HeadingPairs>
  <TitlesOfParts>
    <vt:vector size="32" baseType="lpstr">
      <vt:lpstr>Arial</vt:lpstr>
      <vt:lpstr>Calibri</vt:lpstr>
      <vt:lpstr>Comic Sans MS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Bottom-Up Design</vt:lpstr>
      <vt:lpstr>Combinational Circuits</vt:lpstr>
      <vt:lpstr>Design OR gate</vt:lpstr>
      <vt:lpstr>Synchronous Latch</vt:lpstr>
      <vt:lpstr>Designing Counter Circuit (1)</vt:lpstr>
      <vt:lpstr>Designing Counter Circuit (2)</vt:lpstr>
      <vt:lpstr>Top-Down Design</vt:lpstr>
      <vt:lpstr>Top-Down Design of a Cruise Controller</vt:lpstr>
      <vt:lpstr>Decomposing CruiseController</vt:lpstr>
      <vt:lpstr>Tracking Speed</vt:lpstr>
      <vt:lpstr>Tracking Cruise Settings</vt:lpstr>
      <vt:lpstr>Controlling Speed</vt:lpstr>
      <vt:lpstr>Synchronous Networks</vt:lpstr>
      <vt:lpstr>Modeling Synchronous Networks</vt:lpstr>
      <vt:lpstr>Component for a network node</vt:lpstr>
      <vt:lpstr>Modeling Synchronous Networks</vt:lpstr>
      <vt:lpstr>PowerPoint Presentation</vt:lpstr>
      <vt:lpstr>PowerPoint Presentation</vt:lpstr>
      <vt:lpstr>Leader Election</vt:lpstr>
      <vt:lpstr>Leader Election: Flooding Algorithm</vt:lpstr>
      <vt:lpstr>Execution of Leader Election</vt:lpstr>
      <vt:lpstr>Leader Election</vt:lpstr>
      <vt:lpstr>Node Component for Leader Election</vt:lpstr>
      <vt:lpstr>Leader Election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294</cp:revision>
  <cp:lastPrinted>2017-10-02T11:20:36Z</cp:lastPrinted>
  <dcterms:created xsi:type="dcterms:W3CDTF">2014-01-14T17:55:37Z</dcterms:created>
  <dcterms:modified xsi:type="dcterms:W3CDTF">2020-10-08T07:39:38Z</dcterms:modified>
</cp:coreProperties>
</file>